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 id="2147483746" r:id="rId2"/>
    <p:sldMasterId id="2147483758" r:id="rId3"/>
    <p:sldMasterId id="2147483770" r:id="rId4"/>
  </p:sldMasterIdLst>
  <p:notesMasterIdLst>
    <p:notesMasterId r:id="rId20"/>
  </p:notesMasterIdLst>
  <p:sldIdLst>
    <p:sldId id="347" r:id="rId5"/>
    <p:sldId id="348" r:id="rId6"/>
    <p:sldId id="349" r:id="rId7"/>
    <p:sldId id="528" r:id="rId8"/>
    <p:sldId id="351" r:id="rId9"/>
    <p:sldId id="352" r:id="rId10"/>
    <p:sldId id="353" r:id="rId11"/>
    <p:sldId id="354" r:id="rId12"/>
    <p:sldId id="355" r:id="rId13"/>
    <p:sldId id="356" r:id="rId14"/>
    <p:sldId id="357" r:id="rId15"/>
    <p:sldId id="358" r:id="rId16"/>
    <p:sldId id="359" r:id="rId17"/>
    <p:sldId id="360" r:id="rId18"/>
    <p:sldId id="361" r:id="rId19"/>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2895">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PL" initials="R" lastIdx="369" clrIdx="0"/>
  <p:cmAuthor id="1" name="Rachel Craven" initials="R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ECA"/>
    <a:srgbClr val="0066CC"/>
    <a:srgbClr val="FF33CC"/>
    <a:srgbClr val="2154AC"/>
    <a:srgbClr val="0A1432"/>
    <a:srgbClr val="232132"/>
    <a:srgbClr val="3D62AD"/>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63" autoAdjust="0"/>
    <p:restoredTop sz="56961" autoAdjust="0"/>
  </p:normalViewPr>
  <p:slideViewPr>
    <p:cSldViewPr snapToGrid="0" snapToObjects="1">
      <p:cViewPr varScale="1">
        <p:scale>
          <a:sx n="49" d="100"/>
          <a:sy n="49" d="100"/>
        </p:scale>
        <p:origin x="1997" y="29"/>
      </p:cViewPr>
      <p:guideLst>
        <p:guide orient="horz" pos="4319"/>
        <p:guide pos="2895"/>
      </p:guideLst>
    </p:cSldViewPr>
  </p:slideViewPr>
  <p:outlineViewPr>
    <p:cViewPr>
      <p:scale>
        <a:sx n="33" d="100"/>
        <a:sy n="33" d="100"/>
      </p:scale>
      <p:origin x="48" y="143442"/>
    </p:cViewPr>
  </p:outlineViewPr>
  <p:notesTextViewPr>
    <p:cViewPr>
      <p:scale>
        <a:sx n="100" d="100"/>
        <a:sy n="100" d="100"/>
      </p:scale>
      <p:origin x="0" y="0"/>
    </p:cViewPr>
  </p:notesTextViewPr>
  <p:sorterViewPr>
    <p:cViewPr>
      <p:scale>
        <a:sx n="100" d="100"/>
        <a:sy n="100" d="100"/>
      </p:scale>
      <p:origin x="0" y="-53712"/>
    </p:cViewPr>
  </p:sorterViewPr>
  <p:notesViewPr>
    <p:cSldViewPr snapToGrid="0" snapToObjects="1" showGuides="1">
      <p:cViewPr varScale="1">
        <p:scale>
          <a:sx n="67" d="100"/>
          <a:sy n="67" d="100"/>
        </p:scale>
        <p:origin x="-3228" y="19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2A7132CF-6D6C-4681-BEE0-5E48578B8E16}" type="datetimeFigureOut">
              <a:rPr lang="en-GB" smtClean="0"/>
              <a:t>15/12/2020</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CBD536BE-7111-426C-AF6B-9B05D67A5FD6}" type="slidenum">
              <a:rPr lang="en-GB" smtClean="0"/>
              <a:t>‹#›</a:t>
            </a:fld>
            <a:endParaRPr lang="en-GB"/>
          </a:p>
        </p:txBody>
      </p:sp>
    </p:spTree>
    <p:extLst>
      <p:ext uri="{BB962C8B-B14F-4D97-AF65-F5344CB8AC3E}">
        <p14:creationId xmlns:p14="http://schemas.microsoft.com/office/powerpoint/2010/main" val="2144220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710377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p>
          <a:p>
            <a:r>
              <a:rPr lang="en-GB" dirty="0"/>
              <a:t>Ask health and social care worker/s for examples of confidentiality in practice</a:t>
            </a:r>
          </a:p>
          <a:p>
            <a:endParaRPr lang="en-GB" b="1" dirty="0"/>
          </a:p>
          <a:p>
            <a:r>
              <a:rPr lang="en-GB" b="1" dirty="0"/>
              <a:t>Examples should include:</a:t>
            </a:r>
          </a:p>
          <a:p>
            <a:pPr marL="171450" indent="-171450">
              <a:buFont typeface="Arial" panose="020B0604020202020204" pitchFamily="34" charset="0"/>
              <a:buChar char="•"/>
            </a:pPr>
            <a:r>
              <a:rPr lang="en-GB" dirty="0"/>
              <a:t>Sharing relevant information with other workers who ‘need to know’</a:t>
            </a:r>
          </a:p>
          <a:p>
            <a:pPr marL="171450" indent="-171450">
              <a:buFont typeface="Arial" panose="020B0604020202020204" pitchFamily="34" charset="0"/>
              <a:buChar char="•"/>
            </a:pPr>
            <a:r>
              <a:rPr lang="en-GB" dirty="0"/>
              <a:t>Storing information securely; filing cabinets and cupboards should be kept locked and electronic files should be password protected.</a:t>
            </a:r>
          </a:p>
          <a:p>
            <a:pPr marL="171450" indent="-171450">
              <a:buFont typeface="Arial" panose="020B0604020202020204" pitchFamily="34" charset="0"/>
              <a:buChar char="•"/>
            </a:pPr>
            <a:r>
              <a:rPr lang="en-GB" dirty="0"/>
              <a:t>Information should not usually be disclosed without the person’s informed consent. </a:t>
            </a:r>
          </a:p>
          <a:p>
            <a:pPr marL="171450" indent="-171450">
              <a:buFont typeface="Arial" panose="020B0604020202020204" pitchFamily="34" charset="0"/>
              <a:buChar char="•"/>
            </a:pPr>
            <a:r>
              <a:rPr lang="en-GB" dirty="0"/>
              <a:t>Private and sensitive information about individuals should not be discussed where others can overhear.</a:t>
            </a:r>
          </a:p>
          <a:p>
            <a:endParaRPr lang="en-GB" dirty="0"/>
          </a:p>
          <a:p>
            <a:r>
              <a:rPr lang="en-GB" b="1" dirty="0"/>
              <a:t>Additional Examples of when information can be shared without consent:</a:t>
            </a:r>
          </a:p>
          <a:p>
            <a:pPr marL="171450" indent="-171450">
              <a:buFont typeface="Arial" panose="020B0604020202020204" pitchFamily="34" charset="0"/>
              <a:buChar char="•"/>
            </a:pPr>
            <a:r>
              <a:rPr lang="en-GB" dirty="0"/>
              <a:t>A person is likely to harm themselves</a:t>
            </a:r>
          </a:p>
          <a:p>
            <a:pPr marL="171450" indent="-171450">
              <a:buFont typeface="Arial" panose="020B0604020202020204" pitchFamily="34" charset="0"/>
              <a:buChar char="•"/>
            </a:pPr>
            <a:r>
              <a:rPr lang="en-GB" dirty="0"/>
              <a:t>A person has been, or is likely to be, involved in a serious crime</a:t>
            </a:r>
          </a:p>
          <a:p>
            <a:pPr marL="171450" indent="-171450">
              <a:buFont typeface="Arial" panose="020B0604020202020204" pitchFamily="34" charset="0"/>
              <a:buChar char="•"/>
            </a:pPr>
            <a:r>
              <a:rPr lang="en-GB" dirty="0"/>
              <a:t>A person is likely to harm others</a:t>
            </a:r>
          </a:p>
          <a:p>
            <a:pPr marL="171450" indent="-171450">
              <a:buFont typeface="Arial" panose="020B0604020202020204" pitchFamily="34" charset="0"/>
              <a:buChar char="•"/>
            </a:pPr>
            <a:r>
              <a:rPr lang="en-GB" dirty="0"/>
              <a:t>Your safety is placed at risk</a:t>
            </a:r>
          </a:p>
          <a:p>
            <a:pPr marL="171450" indent="-171450">
              <a:buFont typeface="Arial" panose="020B0604020202020204" pitchFamily="34" charset="0"/>
              <a:buChar char="•"/>
            </a:pPr>
            <a:r>
              <a:rPr lang="en-GB" dirty="0"/>
              <a:t>A child or vulnerable adult has suffered, or is at risk of suffering, significant harm.</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11</a:t>
            </a:fld>
            <a:endParaRPr lang="en-GB"/>
          </a:p>
        </p:txBody>
      </p:sp>
    </p:spTree>
    <p:extLst>
      <p:ext uri="{BB962C8B-B14F-4D97-AF65-F5344CB8AC3E}">
        <p14:creationId xmlns:p14="http://schemas.microsoft.com/office/powerpoint/2010/main" val="73538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Trainer should ask class why they chose the correct answer.</a:t>
            </a:r>
            <a:endParaRPr lang="en-GB" b="1" dirty="0"/>
          </a:p>
          <a:p>
            <a:endParaRPr lang="en-GB" b="1" dirty="0"/>
          </a:p>
          <a:p>
            <a:r>
              <a:rPr lang="en-GB" b="1" dirty="0"/>
              <a:t>Feedback</a:t>
            </a:r>
            <a:endParaRPr lang="en-GB" b="0" dirty="0"/>
          </a:p>
          <a:p>
            <a:r>
              <a:rPr lang="en-GB" b="0" dirty="0"/>
              <a:t>A – Makaton is a form of language that uses a large collection of signs and symbols. It is often used with those who have learning and physical disabilities, or hearing impairment. </a:t>
            </a:r>
          </a:p>
          <a:p>
            <a:r>
              <a:rPr lang="en-GB" b="0" dirty="0"/>
              <a:t>B – Sign language is a way of communicating which uses hand shapes and movements to get a message across. </a:t>
            </a:r>
          </a:p>
          <a:p>
            <a:r>
              <a:rPr lang="en-GB" b="0" dirty="0"/>
              <a:t>C – Is a code of raised dots that are ‘read’ using touch. For people who are visually impaired or who are blind, the system supports reading and writing.</a:t>
            </a:r>
          </a:p>
          <a:p>
            <a:r>
              <a:rPr lang="en-GB" b="0" dirty="0"/>
              <a:t>D – Maintaining good eye contact is an important way for a health and social care worker to show that they are engaged and listening. </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962764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Trainer should ask class why they chose the correct answer.</a:t>
            </a:r>
            <a:endParaRPr lang="en-GB" b="1" dirty="0"/>
          </a:p>
          <a:p>
            <a:endParaRPr lang="en-GB" b="1" dirty="0"/>
          </a:p>
          <a:p>
            <a:r>
              <a:rPr lang="en-GB" b="1" dirty="0"/>
              <a:t>Feedback</a:t>
            </a:r>
            <a:endParaRPr lang="en-GB" dirty="0"/>
          </a:p>
          <a:p>
            <a:r>
              <a:rPr lang="en-GB" dirty="0"/>
              <a:t>A</a:t>
            </a:r>
            <a:r>
              <a:rPr lang="en-GB" baseline="0" dirty="0"/>
              <a:t> – Poor communication can lead to misunderstandings about an individual’s specific need and support.  Understanding the individual's needs is more likely to result from good communication.</a:t>
            </a:r>
          </a:p>
          <a:p>
            <a:r>
              <a:rPr lang="en-GB" baseline="0" dirty="0"/>
              <a:t>B – Poor communication can lead to mixed messages and confusion both between other workers who provide care and support and between the health and social care worker and the individual.</a:t>
            </a:r>
          </a:p>
          <a:p>
            <a:r>
              <a:rPr lang="en-GB" baseline="0" dirty="0"/>
              <a:t>C – Poor communication can lead to misunderstandings and poor teamwork between teams of workers providing care. Effective team working of more likely to be a result of good communication.</a:t>
            </a:r>
          </a:p>
          <a:p>
            <a:r>
              <a:rPr lang="en-GB" baseline="0" dirty="0"/>
              <a:t>D – Poor communication tends to lead to confusion and misunderstandings that can undermine trust.  Clarity and trust are more commonly the result of good communication.</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241561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Trainer should ask class why they chose the correct answer.</a:t>
            </a:r>
            <a:endParaRPr lang="en-GB" b="1" dirty="0"/>
          </a:p>
          <a:p>
            <a:endParaRPr lang="en-GB" b="1" dirty="0"/>
          </a:p>
          <a:p>
            <a:r>
              <a:rPr lang="en-GB" b="1" dirty="0"/>
              <a:t>Feedback</a:t>
            </a:r>
            <a:endParaRPr lang="en-GB" b="0" dirty="0"/>
          </a:p>
          <a:p>
            <a:r>
              <a:rPr lang="en-GB" b="0" dirty="0"/>
              <a:t>A – The health and social care worker should be aware of body language and use it to get clues about how the individual is feeling but this is not the best way to check that you have understood what they have told you.</a:t>
            </a:r>
          </a:p>
          <a:p>
            <a:r>
              <a:rPr lang="en-GB" b="0" dirty="0"/>
              <a:t>B – By summarising the key points of what have been discussed and repeating this back to the individual, the health and social care worker can check that they have fully understood what the individual has said.  The individual has the opportunity to correct them if necessary. </a:t>
            </a:r>
          </a:p>
          <a:p>
            <a:r>
              <a:rPr lang="en-GB" b="0" dirty="0"/>
              <a:t>C – Touch is a way of communicating with an individual who has a hearing impairment.  It is unlikely that a health and social care worker would communicate through touch to confirm understanding if they had been having a verbal conversation.</a:t>
            </a:r>
          </a:p>
          <a:p>
            <a:r>
              <a:rPr lang="en-GB" b="0" dirty="0"/>
              <a:t>D – Stereo-typing involves making assumptions about an individual based on their appearance or characteristics. This is not an effective way for a health and social care worker to check that they have understood what has been said.</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24156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Discussion</a:t>
            </a:r>
          </a:p>
          <a:p>
            <a:r>
              <a:rPr lang="en-GB" dirty="0"/>
              <a:t>Ask health and social care worker/s what values they think are important in health and social care work.</a:t>
            </a:r>
          </a:p>
          <a:p>
            <a:endParaRPr lang="en-GB" dirty="0"/>
          </a:p>
          <a:p>
            <a:r>
              <a:rPr lang="en-GB" b="1" dirty="0"/>
              <a:t>Explain what is meant by each:</a:t>
            </a:r>
          </a:p>
          <a:p>
            <a:r>
              <a:rPr lang="en-GB" b="1" dirty="0"/>
              <a:t>Care: </a:t>
            </a:r>
            <a:r>
              <a:rPr lang="en-GB" b="0" dirty="0"/>
              <a:t>having someone’s best interests at heart and doing what you can to maintain or improve their wellbeing.</a:t>
            </a:r>
          </a:p>
          <a:p>
            <a:r>
              <a:rPr lang="en-GB" b="1" dirty="0"/>
              <a:t>Compassion: </a:t>
            </a:r>
            <a:r>
              <a:rPr lang="en-GB" dirty="0"/>
              <a:t>being able to feel for someone, to understand them and their situation.</a:t>
            </a:r>
          </a:p>
          <a:p>
            <a:r>
              <a:rPr lang="en-GB" b="1" dirty="0"/>
              <a:t>Competence: </a:t>
            </a:r>
            <a:r>
              <a:rPr lang="en-GB" dirty="0"/>
              <a:t>to understand what someone needs and have the knowledge and skills to provide it.</a:t>
            </a:r>
          </a:p>
          <a:p>
            <a:r>
              <a:rPr lang="en-GB" b="1" dirty="0"/>
              <a:t>Communication: </a:t>
            </a:r>
            <a:r>
              <a:rPr lang="en-GB" dirty="0"/>
              <a:t>to listen carefully but also be able to speak and act in a way that the person can understand.</a:t>
            </a:r>
          </a:p>
          <a:p>
            <a:r>
              <a:rPr lang="en-GB" b="1" dirty="0"/>
              <a:t>Courage: </a:t>
            </a:r>
            <a:r>
              <a:rPr lang="en-GB" dirty="0"/>
              <a:t>not to have fear to try out new things or to say if you are concerned about anything.</a:t>
            </a:r>
          </a:p>
          <a:p>
            <a:r>
              <a:rPr lang="en-GB" b="1" dirty="0"/>
              <a:t>Commitment: </a:t>
            </a:r>
            <a:r>
              <a:rPr lang="en-GB" dirty="0"/>
              <a:t>dedication to providing care and support but also understanding the responsibility you have as a health and social care worker.</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3</a:t>
            </a:fld>
            <a:endParaRPr lang="en-GB"/>
          </a:p>
        </p:txBody>
      </p:sp>
    </p:spTree>
    <p:extLst>
      <p:ext uri="{BB962C8B-B14F-4D97-AF65-F5344CB8AC3E}">
        <p14:creationId xmlns:p14="http://schemas.microsoft.com/office/powerpoint/2010/main" val="81889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a:t>Activity</a:t>
            </a:r>
            <a:endParaRPr lang="en-GB" b="0" u="none" dirty="0"/>
          </a:p>
          <a:p>
            <a:r>
              <a:rPr lang="en-GB" b="0" u="none" dirty="0"/>
              <a:t>Ask the health and social care worker/s to think of as many different</a:t>
            </a:r>
            <a:r>
              <a:rPr lang="en-GB" b="0" u="none" baseline="0" dirty="0"/>
              <a:t> ways of communicating as they can and when they might be useful to support individuals.</a:t>
            </a:r>
          </a:p>
          <a:p>
            <a:endParaRPr lang="en-GB" b="0" u="none" baseline="0" dirty="0"/>
          </a:p>
          <a:p>
            <a:r>
              <a:rPr lang="en-GB" b="1" u="none" baseline="0" dirty="0"/>
              <a:t>Answers should include:</a:t>
            </a:r>
          </a:p>
          <a:p>
            <a:r>
              <a:rPr lang="en-GB" b="1" u="none" baseline="0" dirty="0"/>
              <a:t>Written communication: </a:t>
            </a:r>
            <a:r>
              <a:rPr lang="en-GB" b="0" u="none" baseline="0" dirty="0"/>
              <a:t>This method is used to send messages, keep records, or provide evidence. </a:t>
            </a:r>
          </a:p>
          <a:p>
            <a:r>
              <a:rPr lang="en-GB" sz="1200" b="1" i="0" u="none" strike="noStrike" kern="1200" baseline="0" dirty="0">
                <a:solidFill>
                  <a:schemeClr val="tx1"/>
                </a:solidFill>
                <a:latin typeface="+mn-lt"/>
                <a:ea typeface="+mn-ea"/>
                <a:cs typeface="+mn-cs"/>
              </a:rPr>
              <a:t>Verbal communication: </a:t>
            </a:r>
            <a:r>
              <a:rPr lang="en-GB" sz="1200" b="0" i="0" u="none" strike="noStrike" kern="1200" baseline="0" dirty="0">
                <a:solidFill>
                  <a:schemeClr val="tx1"/>
                </a:solidFill>
                <a:latin typeface="+mn-lt"/>
                <a:ea typeface="+mn-ea"/>
                <a:cs typeface="+mn-cs"/>
              </a:rPr>
              <a:t>Differences in how you speak, including the tone, pitch and volume of your voice could change how your messages are taken in. Try to avoid using jargon or abbreviations and complicated words and terminology. Make sure you always speak in a respectful way, adjusting your speech to suit the individual.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Body language: </a:t>
            </a:r>
            <a:r>
              <a:rPr lang="en-GB" sz="1200" b="0" i="0" u="none" strike="noStrike" kern="1200" baseline="0" dirty="0">
                <a:solidFill>
                  <a:schemeClr val="tx1"/>
                </a:solidFill>
                <a:latin typeface="+mn-lt"/>
                <a:ea typeface="+mn-ea"/>
                <a:cs typeface="+mn-cs"/>
              </a:rPr>
              <a:t>This is a type of non-verbal communication. There are many different aspects of body language, including gestures, facial expressions (showing reactions and feeling), eye contact, body positioning and body movements. Each of these will communicate information about an individual or a worker often without them realising it. The way that we stand, sit or hold our arms when we are talking will provide others with clues about our feelings, attitude and emotions.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Gestures: </a:t>
            </a:r>
            <a:r>
              <a:rPr lang="en-GB" sz="1200" b="0" i="0" u="none" strike="noStrike" kern="1200" baseline="0" dirty="0">
                <a:solidFill>
                  <a:schemeClr val="tx1"/>
                </a:solidFill>
                <a:latin typeface="+mn-lt"/>
                <a:ea typeface="+mn-ea"/>
                <a:cs typeface="+mn-cs"/>
              </a:rPr>
              <a:t>These are hand or arm movements that emphasise what is being said or used as an alternative to speaking. </a:t>
            </a:r>
          </a:p>
          <a:p>
            <a:endParaRPr lang="en-GB" b="0" u="none" dirty="0"/>
          </a:p>
        </p:txBody>
      </p:sp>
      <p:sp>
        <p:nvSpPr>
          <p:cNvPr id="4" name="Slide Number Placeholder 3"/>
          <p:cNvSpPr>
            <a:spLocks noGrp="1"/>
          </p:cNvSpPr>
          <p:nvPr>
            <p:ph type="sldNum" sz="quarter" idx="10"/>
          </p:nvPr>
        </p:nvSpPr>
        <p:spPr/>
        <p:txBody>
          <a:bodyPr/>
          <a:lstStyle/>
          <a:p>
            <a:fld id="{CBD536BE-7111-426C-AF6B-9B05D67A5FD6}" type="slidenum">
              <a:rPr lang="en-GB" smtClean="0"/>
              <a:t>4</a:t>
            </a:fld>
            <a:endParaRPr lang="en-GB"/>
          </a:p>
        </p:txBody>
      </p:sp>
    </p:spTree>
    <p:extLst>
      <p:ext uri="{BB962C8B-B14F-4D97-AF65-F5344CB8AC3E}">
        <p14:creationId xmlns:p14="http://schemas.microsoft.com/office/powerpoint/2010/main" val="818892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Eye contact: </a:t>
            </a:r>
            <a:r>
              <a:rPr lang="en-GB" sz="1200" b="0" i="0" u="none" strike="noStrike" kern="1200" baseline="0" dirty="0">
                <a:solidFill>
                  <a:schemeClr val="tx1"/>
                </a:solidFill>
                <a:latin typeface="+mn-lt"/>
                <a:ea typeface="+mn-ea"/>
                <a:cs typeface="+mn-cs"/>
              </a:rPr>
              <a:t>Maintaining good eye contact is an important way for a health and social care worker to show that they are engaged and listening. </a:t>
            </a:r>
          </a:p>
          <a:p>
            <a:r>
              <a:rPr lang="en-GB" sz="1200" b="1" i="0" u="none" strike="noStrike" kern="1200" baseline="0" dirty="0">
                <a:solidFill>
                  <a:schemeClr val="tx1"/>
                </a:solidFill>
                <a:latin typeface="+mn-lt"/>
                <a:ea typeface="+mn-ea"/>
                <a:cs typeface="+mn-cs"/>
              </a:rPr>
              <a:t>Sign language</a:t>
            </a:r>
            <a:r>
              <a:rPr lang="en-GB" sz="1200" b="0" i="0" u="sng" strike="noStrike" kern="1200" baseline="0" dirty="0">
                <a:solidFill>
                  <a:schemeClr val="tx1"/>
                </a:solidFill>
                <a:latin typeface="+mn-lt"/>
                <a:ea typeface="+mn-ea"/>
                <a:cs typeface="+mn-cs"/>
              </a:rPr>
              <a:t>:</a:t>
            </a:r>
            <a:r>
              <a:rPr lang="en-GB" sz="1200" b="0" i="0" u="none" strike="noStrike" kern="1200" baseline="0" dirty="0">
                <a:solidFill>
                  <a:schemeClr val="tx1"/>
                </a:solidFill>
                <a:latin typeface="+mn-lt"/>
                <a:ea typeface="+mn-ea"/>
                <a:cs typeface="+mn-cs"/>
              </a:rPr>
              <a:t> This is a recognised language throughout the world. British Sign Language (BSL) is used by individuals in this country and there are variations of sign language in different regions. </a:t>
            </a:r>
          </a:p>
          <a:p>
            <a:r>
              <a:rPr lang="en-GB" sz="1200" b="1" i="0" u="none" strike="noStrike" kern="1200" baseline="0" dirty="0">
                <a:solidFill>
                  <a:schemeClr val="tx1"/>
                </a:solidFill>
                <a:latin typeface="+mn-lt"/>
                <a:ea typeface="+mn-ea"/>
                <a:cs typeface="+mn-cs"/>
              </a:rPr>
              <a:t>Makaton: </a:t>
            </a:r>
            <a:r>
              <a:rPr lang="en-GB" sz="1200" b="0" i="0" u="none" strike="noStrike" kern="1200" baseline="0" dirty="0">
                <a:solidFill>
                  <a:schemeClr val="tx1"/>
                </a:solidFill>
                <a:latin typeface="+mn-lt"/>
                <a:ea typeface="+mn-ea"/>
                <a:cs typeface="+mn-cs"/>
              </a:rPr>
              <a:t>This is a form of language that uses a large collection of signs and symbols. It is often used with those who have learning and physical disabilities, or hearing impairment. </a:t>
            </a:r>
          </a:p>
          <a:p>
            <a:r>
              <a:rPr lang="en-GB" sz="1200" b="1" i="0" u="none" strike="noStrike" kern="1200" baseline="0" dirty="0">
                <a:solidFill>
                  <a:schemeClr val="tx1"/>
                </a:solidFill>
                <a:latin typeface="+mn-lt"/>
                <a:ea typeface="+mn-ea"/>
                <a:cs typeface="+mn-cs"/>
              </a:rPr>
              <a:t>Braille: </a:t>
            </a:r>
            <a:r>
              <a:rPr lang="en-GB" sz="1200" b="0" i="0" u="none" strike="noStrike" kern="1200" baseline="0" dirty="0">
                <a:solidFill>
                  <a:schemeClr val="tx1"/>
                </a:solidFill>
                <a:latin typeface="+mn-lt"/>
                <a:ea typeface="+mn-ea"/>
                <a:cs typeface="+mn-cs"/>
              </a:rPr>
              <a:t>Is a code of raised dots that are ‘read’ using touch. For people who are visually impaired or who are blind, the system supports reading and writing. </a:t>
            </a:r>
          </a:p>
          <a:p>
            <a:endParaRPr lang="en-GB" b="0" u="none" dirty="0"/>
          </a:p>
        </p:txBody>
      </p:sp>
      <p:sp>
        <p:nvSpPr>
          <p:cNvPr id="4" name="Slide Number Placeholder 3"/>
          <p:cNvSpPr>
            <a:spLocks noGrp="1"/>
          </p:cNvSpPr>
          <p:nvPr>
            <p:ph type="sldNum" sz="quarter" idx="10"/>
          </p:nvPr>
        </p:nvSpPr>
        <p:spPr/>
        <p:txBody>
          <a:bodyPr/>
          <a:lstStyle/>
          <a:p>
            <a:fld id="{CBD536BE-7111-426C-AF6B-9B05D67A5FD6}" type="slidenum">
              <a:rPr lang="en-GB" smtClean="0"/>
              <a:t>5</a:t>
            </a:fld>
            <a:endParaRPr lang="en-GB"/>
          </a:p>
        </p:txBody>
      </p:sp>
    </p:spTree>
    <p:extLst>
      <p:ext uri="{BB962C8B-B14F-4D97-AF65-F5344CB8AC3E}">
        <p14:creationId xmlns:p14="http://schemas.microsoft.com/office/powerpoint/2010/main" val="81889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r>
              <a:rPr lang="en-GB" dirty="0"/>
              <a:t>Successful two-way communication is crucial in identifying the care and support needs of individuals as well as to work effectively with carers and other workers who are part of the team providing care.</a:t>
            </a:r>
          </a:p>
          <a:p>
            <a:endParaRPr lang="en-GB" dirty="0"/>
          </a:p>
          <a:p>
            <a:r>
              <a:rPr lang="en-GB" dirty="0"/>
              <a:t>If the information shared is inaccurate, unclear or misleading mistakes can be made.</a:t>
            </a:r>
          </a:p>
          <a:p>
            <a:endParaRPr lang="en-GB" dirty="0"/>
          </a:p>
          <a:p>
            <a:r>
              <a:rPr lang="en-GB" dirty="0"/>
              <a:t>Health and social care worker/s should be sure to notice non-verbal communication which may indicate when an individual is confused or may be becoming angry, upset, stressed or anxious. This can enable health and social care worker/s to ask the following questions:</a:t>
            </a:r>
          </a:p>
          <a:p>
            <a:pPr marL="171450" indent="-171450">
              <a:buFont typeface="Arial" panose="020B0604020202020204" pitchFamily="34" charset="0"/>
              <a:buChar char="•"/>
            </a:pPr>
            <a:r>
              <a:rPr lang="en-GB" dirty="0"/>
              <a:t>Do I need to change the type of communication I am using to help the individual understand? </a:t>
            </a:r>
          </a:p>
          <a:p>
            <a:pPr marL="171450" indent="-171450">
              <a:buFont typeface="Arial" panose="020B0604020202020204" pitchFamily="34" charset="0"/>
              <a:buChar char="•"/>
            </a:pPr>
            <a:r>
              <a:rPr lang="en-GB" dirty="0"/>
              <a:t>Do I need to be aware of how the conversation is affecting them? </a:t>
            </a:r>
          </a:p>
          <a:p>
            <a:pPr marL="171450" indent="-171450">
              <a:buFont typeface="Arial" panose="020B0604020202020204" pitchFamily="34" charset="0"/>
              <a:buChar char="•"/>
            </a:pPr>
            <a:r>
              <a:rPr lang="en-GB" dirty="0"/>
              <a:t>Is there something that the individual is not communicating to me that may help? </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6</a:t>
            </a:fld>
            <a:endParaRPr lang="en-GB"/>
          </a:p>
        </p:txBody>
      </p:sp>
    </p:spTree>
    <p:extLst>
      <p:ext uri="{BB962C8B-B14F-4D97-AF65-F5344CB8AC3E}">
        <p14:creationId xmlns:p14="http://schemas.microsoft.com/office/powerpoint/2010/main" val="1439892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r>
              <a:rPr lang="en-GB" dirty="0"/>
              <a:t>The health and social care worker/s will need to find out the best ways of communicating with individuals. Effective ways of communicating will be included in the individual’s care plan. The best source of information about communication needs and preferences is the individual themselves. Where this is not possible friends and family can be a useful source of information. </a:t>
            </a:r>
          </a:p>
          <a:p>
            <a:r>
              <a:rPr lang="en-GB" b="1" dirty="0"/>
              <a:t>Touch</a:t>
            </a:r>
            <a:r>
              <a:rPr lang="en-GB" dirty="0"/>
              <a:t> is used to communicate with people who are deaf and visually impaired. Health and social care workers sign information onto the individual’s hands as a way of passing on information. </a:t>
            </a:r>
          </a:p>
          <a:p>
            <a:r>
              <a:rPr lang="en-GB" b="1" dirty="0"/>
              <a:t>Technological aids </a:t>
            </a:r>
            <a:r>
              <a:rPr lang="en-GB" dirty="0"/>
              <a:t>such as hearing aids, hearing loops, text phones, text messaging and magnifiers to communicate with those whose ability to communicate is impaired.</a:t>
            </a:r>
          </a:p>
          <a:p>
            <a:r>
              <a:rPr lang="en-GB" b="1" dirty="0"/>
              <a:t>Word or symbol boards </a:t>
            </a:r>
            <a:r>
              <a:rPr lang="en-GB" dirty="0"/>
              <a:t>may be used to support speech.  The listener is able to associate the picture or word with the verbal communication in order to understand what is being said.</a:t>
            </a:r>
          </a:p>
          <a:p>
            <a:r>
              <a:rPr lang="en-GB" b="1" dirty="0"/>
              <a:t>Speech synthesisers </a:t>
            </a:r>
            <a:r>
              <a:rPr lang="en-GB" dirty="0"/>
              <a:t>replace speech either by producing a visual display of written text or synthesised speech. Voice recognition software can be purchased for any computer to translate speech to written text.</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7</a:t>
            </a:fld>
            <a:endParaRPr lang="en-GB"/>
          </a:p>
        </p:txBody>
      </p:sp>
    </p:spTree>
    <p:extLst>
      <p:ext uri="{BB962C8B-B14F-4D97-AF65-F5344CB8AC3E}">
        <p14:creationId xmlns:p14="http://schemas.microsoft.com/office/powerpoint/2010/main" val="307404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p>
          <a:p>
            <a:r>
              <a:rPr lang="en-GB" dirty="0"/>
              <a:t>Ask the health and social care worker/s to come up with examples of things that can make it difficult to communicate effectively and some ways to reduce each of the barriers.</a:t>
            </a:r>
          </a:p>
          <a:p>
            <a:endParaRPr lang="en-GB" dirty="0"/>
          </a:p>
          <a:p>
            <a:r>
              <a:rPr lang="en-GB" b="1" dirty="0"/>
              <a:t>Answers should include:</a:t>
            </a:r>
          </a:p>
          <a:p>
            <a:r>
              <a:rPr lang="en-GB" b="1" dirty="0"/>
              <a:t>Attitude: </a:t>
            </a:r>
            <a:r>
              <a:rPr lang="en-GB" dirty="0"/>
              <a:t>When a health and social care worker is abrupt due to time limits, not having enough resources or their mood, the person they are speaking to may feel intimidated or frustrated and not want to communicate.  Allow enough time for each meeting and never let a bad mood affect the standard of care and support provided.</a:t>
            </a:r>
          </a:p>
          <a:p>
            <a:r>
              <a:rPr lang="en-GB" b="1" dirty="0"/>
              <a:t>Limited use of technology: </a:t>
            </a:r>
            <a:r>
              <a:rPr lang="en-GB" dirty="0"/>
              <a:t>When the technological aids known to be the best way for someone to communicate are not available. Find alternative ways to support communication and raise the issue with a manager or supervisor if necessary.</a:t>
            </a:r>
          </a:p>
          <a:p>
            <a:r>
              <a:rPr lang="en-GB" b="1" dirty="0"/>
              <a:t>Body positioning: </a:t>
            </a:r>
            <a:r>
              <a:rPr lang="en-GB" dirty="0"/>
              <a:t>Sitting too close could be intimidating and would make an individual feel uncomfortable. Sitting too far away could show lack of interest or concern. Respect the individual’s personal space but ensure that you are close enough for them to see and hear you.</a:t>
            </a:r>
          </a:p>
          <a:p>
            <a:r>
              <a:rPr lang="en-GB" b="1" dirty="0"/>
              <a:t>Emotions: </a:t>
            </a:r>
            <a:r>
              <a:rPr lang="en-GB" dirty="0"/>
              <a:t>When someone is depressed, angry or upset their emotions may affect their ability to think and communicate in a sensible way. Consider whether there would be a better time to communicate or leave information in a different format to consider when they are less upset.</a:t>
            </a:r>
          </a:p>
          <a:p>
            <a:r>
              <a:rPr lang="en-GB" b="1" dirty="0"/>
              <a:t>Physical: </a:t>
            </a:r>
            <a:r>
              <a:rPr lang="en-GB" dirty="0"/>
              <a:t>When someone has physical conditions that create communication difficulties, for example, being breathless, not having any teeth or being in pain. Ensure that they are receiving the care and support they need to alleviate pain and manage their condition, communicate in ways that enable them to express themselves, allow plenty of time for the person to communicate, find out if they feel better at a particular time of day.</a:t>
            </a:r>
          </a:p>
          <a:p>
            <a:r>
              <a:rPr lang="en-GB" b="1" dirty="0"/>
              <a:t>Not enough time:</a:t>
            </a:r>
            <a:r>
              <a:rPr lang="en-GB" b="1" baseline="0" dirty="0"/>
              <a:t> </a:t>
            </a:r>
            <a:r>
              <a:rPr lang="en-GB" dirty="0"/>
              <a:t>Not giving individuals time to say what they want to may make them feel rushed and reluctant to express their true wishes. Allow plenty of time. If you run out of time it is better to arrange another meeting than to rush.</a:t>
            </a:r>
          </a:p>
          <a:p>
            <a:r>
              <a:rPr lang="en-GB" b="1" dirty="0"/>
              <a:t>Poor or negative body language:</a:t>
            </a:r>
            <a:r>
              <a:rPr lang="en-GB" b="1" baseline="0" dirty="0"/>
              <a:t> </a:t>
            </a:r>
            <a:r>
              <a:rPr lang="en-GB" dirty="0"/>
              <a:t>Crossed arms or legs, poor facial expressions, poor body positioning, constant fidgeting or looking at a watch or mobile phone can all make someone less likely to communicate. </a:t>
            </a:r>
          </a:p>
          <a:p>
            <a:r>
              <a:rPr lang="en-GB" b="1" dirty="0"/>
              <a:t>Lack of privacy:</a:t>
            </a:r>
            <a:r>
              <a:rPr lang="en-GB" b="1" baseline="0" dirty="0"/>
              <a:t> </a:t>
            </a:r>
            <a:r>
              <a:rPr lang="en-GB" dirty="0"/>
              <a:t>Think carefully about where and when private and confidential conversations should take place. Find a private location to discuss issues which are personal or sensitive. Remember, speaking quietly can be a barrier for individuals with impaired hearing.</a:t>
            </a:r>
          </a:p>
          <a:p>
            <a:r>
              <a:rPr lang="en-GB" b="1" dirty="0"/>
              <a:t>Stereotyping:</a:t>
            </a:r>
            <a:r>
              <a:rPr lang="en-GB" b="1" baseline="0" dirty="0"/>
              <a:t> </a:t>
            </a:r>
            <a:r>
              <a:rPr lang="en-GB" dirty="0"/>
              <a:t>Generalisations about a group of people that are wrong and misleading. An example would be that ‘all older people are hard of hearing’. Work in ways that meet the communication needs of the individual- their care plan will tell you the most effective ways of communicating with them.</a:t>
            </a:r>
          </a:p>
          <a:p>
            <a:r>
              <a:rPr lang="en-GB" b="1" dirty="0"/>
              <a:t>Sensory impairments</a:t>
            </a:r>
            <a:r>
              <a:rPr lang="en-GB" dirty="0"/>
              <a:t>: Health and social care workers should think about whether the individual can see and hear them when they are communicating. Not being able to see or hear the person speaking can be a barrier to effective communication. When you are communicating with individuals who have impaired hearing, make sure the individual can see your face, speak clearly and think about providing written information to help them understand. Consider using large text documents for individuals with impaired vision.</a:t>
            </a:r>
          </a:p>
          <a:p>
            <a:r>
              <a:rPr lang="en-GB" b="1" dirty="0"/>
              <a:t>Language:</a:t>
            </a:r>
            <a:r>
              <a:rPr lang="en-GB" b="1" baseline="0" dirty="0"/>
              <a:t> </a:t>
            </a:r>
            <a:r>
              <a:rPr lang="en-GB" dirty="0"/>
              <a:t>This could mean the style of language that the health and social care worker chooses (for example technical terminology and jargon) or could refer to the health and social care worker and individual having different preferred languages. Avoid using jargon. Consider interpreters and translators.</a:t>
            </a:r>
          </a:p>
          <a:p>
            <a:r>
              <a:rPr lang="en-GB" b="1" dirty="0"/>
              <a:t>Environmental factors:</a:t>
            </a:r>
            <a:r>
              <a:rPr lang="en-GB" b="1" baseline="0" dirty="0"/>
              <a:t> </a:t>
            </a:r>
            <a:r>
              <a:rPr lang="en-GB" baseline="0" dirty="0"/>
              <a:t>N</a:t>
            </a:r>
            <a:r>
              <a:rPr lang="en-GB" dirty="0"/>
              <a:t>oise can make it difficult to hear what the other person is saying. Lighting can mean that a person can not see the communicator’s face which can affect lip-reading and mean that they are not able to read facial expressions. Ensure the light is not behind you when talking to a person. Move to a quieter area.</a:t>
            </a:r>
          </a:p>
          <a:p>
            <a:r>
              <a:rPr lang="en-GB" b="1" dirty="0"/>
              <a:t>Substance misuse:</a:t>
            </a:r>
            <a:r>
              <a:rPr lang="en-GB" b="1" baseline="0" dirty="0"/>
              <a:t> </a:t>
            </a:r>
            <a:r>
              <a:rPr lang="en-GB" baseline="0" dirty="0"/>
              <a:t>Su</a:t>
            </a:r>
            <a:r>
              <a:rPr lang="en-GB" dirty="0"/>
              <a:t>bstance misuse can affect a person’s ability to understand and to retain information. Provide information which can be accessed when the person is not affected by substances. Reschedule the meeting when a person is less affected by the substances.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8</a:t>
            </a:fld>
            <a:endParaRPr lang="en-GB"/>
          </a:p>
        </p:txBody>
      </p:sp>
    </p:spTree>
    <p:extLst>
      <p:ext uri="{BB962C8B-B14F-4D97-AF65-F5344CB8AC3E}">
        <p14:creationId xmlns:p14="http://schemas.microsoft.com/office/powerpoint/2010/main" val="2053614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r>
              <a:rPr lang="en-GB" b="1" dirty="0"/>
              <a:t>Summarising</a:t>
            </a:r>
            <a:r>
              <a:rPr lang="en-GB" dirty="0"/>
              <a:t> allows the individual to correct you if necessary.</a:t>
            </a:r>
          </a:p>
          <a:p>
            <a:endParaRPr lang="en-GB" dirty="0"/>
          </a:p>
          <a:p>
            <a:r>
              <a:rPr lang="en-GB" b="1" dirty="0"/>
              <a:t>Questions</a:t>
            </a:r>
            <a:r>
              <a:rPr lang="en-GB" dirty="0"/>
              <a:t> to check understanding should generally require the individual to give a detailed response, rather than ‘yes’ or ‘no’. E.g. ‘Okay, tell me what you understand about what we’ve just discussed’. </a:t>
            </a:r>
          </a:p>
          <a:p>
            <a:r>
              <a:rPr lang="en-GB" dirty="0"/>
              <a:t>Questions that can be answered with ‘yes’ or ‘no’ can be more suitable in some situations.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9</a:t>
            </a:fld>
            <a:endParaRPr lang="en-GB"/>
          </a:p>
        </p:txBody>
      </p:sp>
    </p:spTree>
    <p:extLst>
      <p:ext uri="{BB962C8B-B14F-4D97-AF65-F5344CB8AC3E}">
        <p14:creationId xmlns:p14="http://schemas.microsoft.com/office/powerpoint/2010/main" val="119031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pPr marL="171450" indent="-171450">
              <a:buFont typeface="Arial" panose="020B0604020202020204" pitchFamily="34" charset="0"/>
              <a:buChar char="•"/>
            </a:pPr>
            <a:r>
              <a:rPr lang="en-GB" dirty="0"/>
              <a:t>A befriender could support an individual in overcoming emotional difficulties that are a barrier to their communication. </a:t>
            </a:r>
          </a:p>
          <a:p>
            <a:pPr marL="171450" indent="-171450">
              <a:buFont typeface="Arial" panose="020B0604020202020204" pitchFamily="34" charset="0"/>
              <a:buChar char="•"/>
            </a:pPr>
            <a:r>
              <a:rPr lang="en-GB" dirty="0"/>
              <a:t>An advocate could communicate on an individual’s behalf if their skills are very limited.</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10</a:t>
            </a:fld>
            <a:endParaRPr lang="en-GB"/>
          </a:p>
        </p:txBody>
      </p:sp>
    </p:spTree>
    <p:extLst>
      <p:ext uri="{BB962C8B-B14F-4D97-AF65-F5344CB8AC3E}">
        <p14:creationId xmlns:p14="http://schemas.microsoft.com/office/powerpoint/2010/main" val="1694015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2320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43829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35838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7623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1004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42740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4551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8731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66512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4906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7474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89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2204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6264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6032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6200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4779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5820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2526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4340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8759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2542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70243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2965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7746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3930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6796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7589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8204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3058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4843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465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219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38745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2232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0740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6637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272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12/15/2020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756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0174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8194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7964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8151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15/12/2020</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3113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1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 Target="../slides/slide1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 Target="../slides/slide1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 Target="../slides/slide1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a:solidFill>
                  <a:srgbClr val="002060"/>
                </a:solidFill>
              </a:rPr>
              <a:t>The CARE CERTIFICATE</a:t>
            </a:r>
            <a:endParaRPr lang="en-GB" sz="2400" b="0" dirty="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41994051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72187401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96860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34843107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819" y="2627416"/>
            <a:ext cx="9221186" cy="1752600"/>
          </a:xfrm>
        </p:spPr>
        <p:txBody>
          <a:bodyPr/>
          <a:lstStyle/>
          <a:p>
            <a:pPr algn="l"/>
            <a:r>
              <a:rPr lang="en-GB" sz="6000" b="1" dirty="0">
                <a:solidFill>
                  <a:schemeClr val="bg1"/>
                </a:solidFill>
                <a:latin typeface="Arial" panose="020B0604020202020204" pitchFamily="34" charset="0"/>
                <a:cs typeface="Arial" panose="020B0604020202020204" pitchFamily="34" charset="0"/>
              </a:rPr>
              <a:t>Communication</a:t>
            </a:r>
          </a:p>
        </p:txBody>
      </p:sp>
      <p:sp>
        <p:nvSpPr>
          <p:cNvPr id="4" name="Title Placeholder 1"/>
          <p:cNvSpPr txBox="1">
            <a:spLocks/>
          </p:cNvSpPr>
          <p:nvPr/>
        </p:nvSpPr>
        <p:spPr>
          <a:xfrm>
            <a:off x="5183850" y="5766968"/>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a:solidFill>
                  <a:prstClr val="white"/>
                </a:solidFill>
              </a:rPr>
              <a:t>Standard</a:t>
            </a:r>
            <a:endParaRPr lang="en-GB" sz="2400" dirty="0">
              <a:solidFill>
                <a:prstClr val="white"/>
              </a:solidFill>
            </a:endParaRPr>
          </a:p>
        </p:txBody>
      </p:sp>
      <p:sp>
        <p:nvSpPr>
          <p:cNvPr id="5" name="TextBox 4"/>
          <p:cNvSpPr txBox="1"/>
          <p:nvPr/>
        </p:nvSpPr>
        <p:spPr>
          <a:xfrm>
            <a:off x="6650171" y="3114767"/>
            <a:ext cx="3135085" cy="4708981"/>
          </a:xfrm>
          <a:prstGeom prst="rect">
            <a:avLst/>
          </a:prstGeom>
          <a:noFill/>
        </p:spPr>
        <p:txBody>
          <a:bodyPr wrap="square" rtlCol="0">
            <a:spAutoFit/>
          </a:bodyPr>
          <a:lstStyle/>
          <a:p>
            <a:r>
              <a:rPr lang="en-GB" sz="30000" dirty="0">
                <a:solidFill>
                  <a:prstClr val="white"/>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396792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Information and support</a:t>
            </a:r>
          </a:p>
        </p:txBody>
      </p:sp>
      <p:sp>
        <p:nvSpPr>
          <p:cNvPr id="3" name="Content Placeholder 2"/>
          <p:cNvSpPr>
            <a:spLocks noGrp="1"/>
          </p:cNvSpPr>
          <p:nvPr>
            <p:ph idx="1"/>
          </p:nvPr>
        </p:nvSpPr>
        <p:spPr>
          <a:xfrm>
            <a:off x="255325" y="1320672"/>
            <a:ext cx="5039689" cy="4856843"/>
          </a:xfrm>
        </p:spPr>
        <p:txBody>
          <a:bodyPr>
            <a:normAutofit fontScale="92500" lnSpcReduction="10000"/>
          </a:bodyPr>
          <a:lstStyle/>
          <a:p>
            <a:pPr marL="0" indent="0">
              <a:lnSpc>
                <a:spcPct val="110000"/>
              </a:lnSpc>
              <a:spcBef>
                <a:spcPts val="600"/>
              </a:spcBef>
              <a:buNone/>
            </a:pPr>
            <a:r>
              <a:rPr lang="en-GB" dirty="0">
                <a:solidFill>
                  <a:srgbClr val="002060"/>
                </a:solidFill>
              </a:rPr>
              <a:t>Sources of information include:</a:t>
            </a:r>
          </a:p>
          <a:p>
            <a:pPr>
              <a:lnSpc>
                <a:spcPct val="110000"/>
              </a:lnSpc>
              <a:spcBef>
                <a:spcPts val="600"/>
              </a:spcBef>
            </a:pPr>
            <a:r>
              <a:rPr lang="en-GB" dirty="0"/>
              <a:t>Specialist charities and associations</a:t>
            </a:r>
          </a:p>
          <a:p>
            <a:pPr>
              <a:lnSpc>
                <a:spcPct val="110000"/>
              </a:lnSpc>
              <a:spcBef>
                <a:spcPts val="600"/>
              </a:spcBef>
            </a:pPr>
            <a:r>
              <a:rPr lang="en-GB" dirty="0"/>
              <a:t>Websites and online forums</a:t>
            </a:r>
          </a:p>
          <a:p>
            <a:pPr>
              <a:lnSpc>
                <a:spcPct val="110000"/>
              </a:lnSpc>
              <a:spcBef>
                <a:spcPts val="600"/>
              </a:spcBef>
            </a:pPr>
            <a:r>
              <a:rPr lang="en-GB" dirty="0"/>
              <a:t>Local services or groups</a:t>
            </a:r>
          </a:p>
          <a:p>
            <a:pPr>
              <a:lnSpc>
                <a:spcPct val="110000"/>
              </a:lnSpc>
              <a:spcBef>
                <a:spcPts val="600"/>
              </a:spcBef>
            </a:pPr>
            <a:r>
              <a:rPr lang="en-GB" dirty="0"/>
              <a:t>Your manager or supervisor</a:t>
            </a:r>
          </a:p>
          <a:p>
            <a:pPr>
              <a:lnSpc>
                <a:spcPct val="110000"/>
              </a:lnSpc>
              <a:spcBef>
                <a:spcPts val="600"/>
              </a:spcBef>
            </a:pPr>
            <a:endParaRPr lang="en-GB" dirty="0"/>
          </a:p>
          <a:p>
            <a:pPr marL="0" indent="0">
              <a:lnSpc>
                <a:spcPct val="110000"/>
              </a:lnSpc>
              <a:spcBef>
                <a:spcPts val="600"/>
              </a:spcBef>
              <a:buNone/>
            </a:pPr>
            <a:r>
              <a:rPr lang="en-GB" dirty="0">
                <a:solidFill>
                  <a:srgbClr val="002060"/>
                </a:solidFill>
              </a:rPr>
              <a:t>Sources of support include:</a:t>
            </a:r>
          </a:p>
          <a:p>
            <a:pPr>
              <a:lnSpc>
                <a:spcPct val="110000"/>
              </a:lnSpc>
              <a:spcBef>
                <a:spcPts val="600"/>
              </a:spcBef>
            </a:pPr>
            <a:r>
              <a:rPr lang="en-GB" dirty="0"/>
              <a:t>Befrienders, advocates and mentors</a:t>
            </a:r>
          </a:p>
          <a:p>
            <a:pPr>
              <a:lnSpc>
                <a:spcPct val="110000"/>
              </a:lnSpc>
              <a:spcBef>
                <a:spcPts val="600"/>
              </a:spcBef>
            </a:pPr>
            <a:r>
              <a:rPr lang="en-GB" dirty="0"/>
              <a:t>Speech and language therapists </a:t>
            </a:r>
          </a:p>
          <a:p>
            <a:pPr>
              <a:lnSpc>
                <a:spcPct val="110000"/>
              </a:lnSpc>
              <a:spcBef>
                <a:spcPts val="600"/>
              </a:spcBef>
            </a:pPr>
            <a:r>
              <a:rPr lang="en-GB" dirty="0"/>
              <a:t>Interpreters and  translators</a:t>
            </a:r>
          </a:p>
          <a:p>
            <a:pPr>
              <a:lnSpc>
                <a:spcPct val="110000"/>
              </a:lnSpc>
              <a:spcBef>
                <a:spcPts val="600"/>
              </a:spcBef>
            </a:pPr>
            <a:r>
              <a:rPr lang="en-GB" dirty="0"/>
              <a:t>Clinical psychologists</a:t>
            </a:r>
          </a:p>
          <a:p>
            <a:pPr>
              <a:lnSpc>
                <a:spcPct val="110000"/>
              </a:lnSpc>
              <a:spcBef>
                <a:spcPts val="600"/>
              </a:spcBef>
            </a:pPr>
            <a:r>
              <a:rPr lang="en-GB" dirty="0"/>
              <a:t>Counsellors.</a:t>
            </a:r>
          </a:p>
          <a:p>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604" t="29923" r="12558"/>
          <a:stretch/>
        </p:blipFill>
        <p:spPr>
          <a:xfrm>
            <a:off x="5273755" y="1310039"/>
            <a:ext cx="3604439" cy="4805916"/>
          </a:xfrm>
          <a:prstGeom prst="rect">
            <a:avLst/>
          </a:prstGeom>
        </p:spPr>
      </p:pic>
    </p:spTree>
    <p:extLst>
      <p:ext uri="{BB962C8B-B14F-4D97-AF65-F5344CB8AC3E}">
        <p14:creationId xmlns:p14="http://schemas.microsoft.com/office/powerpoint/2010/main" val="43194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Confidentiality</a:t>
            </a:r>
          </a:p>
        </p:txBody>
      </p:sp>
      <p:sp>
        <p:nvSpPr>
          <p:cNvPr id="3" name="Content Placeholder 2"/>
          <p:cNvSpPr>
            <a:spLocks noGrp="1"/>
          </p:cNvSpPr>
          <p:nvPr>
            <p:ph idx="1"/>
          </p:nvPr>
        </p:nvSpPr>
        <p:spPr>
          <a:xfrm>
            <a:off x="136579" y="1225673"/>
            <a:ext cx="9292437" cy="781259"/>
          </a:xfrm>
        </p:spPr>
        <p:txBody>
          <a:bodyPr/>
          <a:lstStyle/>
          <a:p>
            <a:pPr marL="0" indent="0">
              <a:buNone/>
            </a:pPr>
            <a:r>
              <a:rPr lang="en-GB" dirty="0"/>
              <a:t>Personal and sensitive information must be treated confidentially</a:t>
            </a:r>
          </a:p>
          <a:p>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5" name="Rectangle 4"/>
          <p:cNvSpPr/>
          <p:nvPr/>
        </p:nvSpPr>
        <p:spPr>
          <a:xfrm>
            <a:off x="259156" y="1788224"/>
            <a:ext cx="8570550" cy="803208"/>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100" b="1" dirty="0">
                <a:latin typeface="Arial" panose="020B0604020202020204" pitchFamily="34" charset="0"/>
                <a:cs typeface="Arial" panose="020B0604020202020204" pitchFamily="34" charset="0"/>
              </a:rPr>
              <a:t>Sharing relevant information with other workers who </a:t>
            </a:r>
            <a:br>
              <a:rPr lang="en-GB" sz="2100" b="1" dirty="0">
                <a:latin typeface="Arial" panose="020B0604020202020204" pitchFamily="34" charset="0"/>
                <a:cs typeface="Arial" panose="020B0604020202020204" pitchFamily="34" charset="0"/>
              </a:rPr>
            </a:br>
            <a:r>
              <a:rPr lang="en-GB" sz="2100" b="1" dirty="0">
                <a:latin typeface="Arial" panose="020B0604020202020204" pitchFamily="34" charset="0"/>
                <a:cs typeface="Arial" panose="020B0604020202020204" pitchFamily="34" charset="0"/>
              </a:rPr>
              <a:t>‘need to know’</a:t>
            </a:r>
          </a:p>
        </p:txBody>
      </p:sp>
      <p:sp>
        <p:nvSpPr>
          <p:cNvPr id="6" name="Rectangle 5"/>
          <p:cNvSpPr/>
          <p:nvPr/>
        </p:nvSpPr>
        <p:spPr>
          <a:xfrm>
            <a:off x="255325" y="2660438"/>
            <a:ext cx="8570550" cy="603462"/>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100" b="1" dirty="0">
                <a:latin typeface="Arial" panose="020B0604020202020204" pitchFamily="34" charset="0"/>
                <a:cs typeface="Arial" panose="020B0604020202020204" pitchFamily="34" charset="0"/>
              </a:rPr>
              <a:t>Storing information securely</a:t>
            </a:r>
          </a:p>
        </p:txBody>
      </p:sp>
      <p:sp>
        <p:nvSpPr>
          <p:cNvPr id="7" name="Rectangle 6"/>
          <p:cNvSpPr/>
          <p:nvPr/>
        </p:nvSpPr>
        <p:spPr>
          <a:xfrm>
            <a:off x="255325" y="3337930"/>
            <a:ext cx="8570550" cy="803208"/>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100" b="1" dirty="0">
                <a:latin typeface="Arial" panose="020B0604020202020204" pitchFamily="34" charset="0"/>
                <a:cs typeface="Arial" panose="020B0604020202020204" pitchFamily="34" charset="0"/>
              </a:rPr>
              <a:t>Information should not usually be disclosed without the person’s informed consent</a:t>
            </a:r>
          </a:p>
        </p:txBody>
      </p:sp>
      <p:sp>
        <p:nvSpPr>
          <p:cNvPr id="8" name="Rectangle 7"/>
          <p:cNvSpPr/>
          <p:nvPr/>
        </p:nvSpPr>
        <p:spPr>
          <a:xfrm>
            <a:off x="259155" y="4226004"/>
            <a:ext cx="8570551" cy="603462"/>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100" b="1" dirty="0">
                <a:latin typeface="Arial" panose="020B0604020202020204" pitchFamily="34" charset="0"/>
                <a:cs typeface="Arial" panose="020B0604020202020204" pitchFamily="34" charset="0"/>
              </a:rPr>
              <a:t>Information should not be discussed where others can overhear</a:t>
            </a:r>
          </a:p>
        </p:txBody>
      </p:sp>
      <p:grpSp>
        <p:nvGrpSpPr>
          <p:cNvPr id="11" name="Group 10"/>
          <p:cNvGrpSpPr/>
          <p:nvPr/>
        </p:nvGrpSpPr>
        <p:grpSpPr>
          <a:xfrm>
            <a:off x="238658" y="5083878"/>
            <a:ext cx="8690092" cy="1110187"/>
            <a:chOff x="238658" y="5083878"/>
            <a:chExt cx="8690092" cy="1110187"/>
          </a:xfrm>
        </p:grpSpPr>
        <p:sp>
          <p:nvSpPr>
            <p:cNvPr id="9" name="Rectangle 8"/>
            <p:cNvSpPr/>
            <p:nvPr/>
          </p:nvSpPr>
          <p:spPr>
            <a:xfrm>
              <a:off x="243856" y="5083878"/>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REMEMBER</a:t>
              </a:r>
              <a:endParaRPr lang="en-GB" sz="2000" dirty="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238658" y="5491553"/>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b="1" dirty="0">
                  <a:solidFill>
                    <a:prstClr val="white"/>
                  </a:solidFill>
                  <a:latin typeface="Arial" panose="020B0604020202020204" pitchFamily="34" charset="0"/>
                  <a:cs typeface="Arial" panose="020B0604020202020204" pitchFamily="34" charset="0"/>
                </a:rPr>
                <a:t>In some circumstances information MUST be shared without consent.</a:t>
              </a:r>
            </a:p>
          </p:txBody>
        </p:sp>
      </p:grpSp>
    </p:spTree>
    <p:extLst>
      <p:ext uri="{BB962C8B-B14F-4D97-AF65-F5344CB8AC3E}">
        <p14:creationId xmlns:p14="http://schemas.microsoft.com/office/powerpoint/2010/main" val="368293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Communication in practice</a:t>
            </a:r>
          </a:p>
        </p:txBody>
      </p:sp>
      <p:sp>
        <p:nvSpPr>
          <p:cNvPr id="3" name="Content Placeholder 2"/>
          <p:cNvSpPr>
            <a:spLocks noGrp="1"/>
          </p:cNvSpPr>
          <p:nvPr>
            <p:ph idx="1"/>
          </p:nvPr>
        </p:nvSpPr>
        <p:spPr>
          <a:xfrm>
            <a:off x="172200" y="1273173"/>
            <a:ext cx="8698670" cy="4528932"/>
          </a:xfrm>
        </p:spPr>
        <p:txBody>
          <a:bodyPr/>
          <a:lstStyle/>
          <a:p>
            <a:pPr marL="0" indent="0">
              <a:buNone/>
            </a:pPr>
            <a:r>
              <a:rPr lang="en-GB" dirty="0"/>
              <a:t>Communication can be:</a:t>
            </a:r>
          </a:p>
          <a:p>
            <a:r>
              <a:rPr lang="en-GB" dirty="0"/>
              <a:t>Face-to-face </a:t>
            </a:r>
          </a:p>
          <a:p>
            <a:r>
              <a:rPr lang="en-GB" dirty="0"/>
              <a:t>By telephone or text</a:t>
            </a:r>
          </a:p>
          <a:p>
            <a:endParaRPr lang="en-GB" dirty="0"/>
          </a:p>
          <a:p>
            <a:pPr marL="0" indent="0">
              <a:buNone/>
            </a:pPr>
            <a:r>
              <a:rPr lang="en-GB" dirty="0"/>
              <a:t>You should always try to match your method of communication to the individual’s needs and be aware of confidentiality.</a:t>
            </a:r>
          </a:p>
          <a:p>
            <a:endParaRPr lang="en-GB" dirty="0"/>
          </a:p>
        </p:txBody>
      </p:sp>
      <p:sp>
        <p:nvSpPr>
          <p:cNvPr id="4" name="Rectangle 3"/>
          <p:cNvSpPr/>
          <p:nvPr/>
        </p:nvSpPr>
        <p:spPr>
          <a:xfrm>
            <a:off x="3574472" y="1657045"/>
            <a:ext cx="5593278" cy="846386"/>
          </a:xfrm>
          <a:prstGeom prst="rect">
            <a:avLst/>
          </a:prstGeom>
        </p:spPr>
        <p:txBody>
          <a:bodyPr wrap="square">
            <a:spAutoFit/>
          </a:bodyPr>
          <a:lstStyle/>
          <a:p>
            <a:pPr marL="342900" indent="-342900">
              <a:spcBef>
                <a:spcPts val="600"/>
              </a:spcBef>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By email, internet or social networks </a:t>
            </a:r>
          </a:p>
          <a:p>
            <a:pPr marL="342900" indent="-342900">
              <a:spcBef>
                <a:spcPts val="600"/>
              </a:spcBef>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By written reports or letters </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32615" b="21899"/>
          <a:stretch/>
        </p:blipFill>
        <p:spPr>
          <a:xfrm>
            <a:off x="255324" y="3776353"/>
            <a:ext cx="8615545" cy="2612572"/>
          </a:xfrm>
          <a:prstGeom prst="rect">
            <a:avLst/>
          </a:prstGeom>
        </p:spPr>
      </p:pic>
    </p:spTree>
    <p:extLst>
      <p:ext uri="{BB962C8B-B14F-4D97-AF65-F5344CB8AC3E}">
        <p14:creationId xmlns:p14="http://schemas.microsoft.com/office/powerpoint/2010/main" val="341897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check</a:t>
            </a:r>
          </a:p>
        </p:txBody>
      </p:sp>
      <p:sp>
        <p:nvSpPr>
          <p:cNvPr id="4" name="Rectangle 3"/>
          <p:cNvSpPr/>
          <p:nvPr/>
        </p:nvSpPr>
        <p:spPr>
          <a:xfrm>
            <a:off x="-201880" y="1245008"/>
            <a:ext cx="9619013" cy="1075112"/>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423132"/>
            <a:ext cx="8639293" cy="830997"/>
          </a:xfrm>
          <a:prstGeom prst="rect">
            <a:avLst/>
          </a:prstGeom>
        </p:spPr>
        <p:txBody>
          <a:bodyPr wrap="square">
            <a:spAutoFit/>
          </a:bodyPr>
          <a:lstStyle/>
          <a:p>
            <a:r>
              <a:rPr lang="en-GB" sz="2400" b="1" dirty="0">
                <a:solidFill>
                  <a:prstClr val="white"/>
                </a:solidFill>
                <a:latin typeface="Arial" panose="020B0604020202020204" pitchFamily="34" charset="0"/>
                <a:cs typeface="Arial" panose="020B0604020202020204" pitchFamily="34" charset="0"/>
              </a:rPr>
              <a:t>Which form of communication uses signs and symbols to convey meaning? </a:t>
            </a:r>
          </a:p>
        </p:txBody>
      </p:sp>
      <p:sp>
        <p:nvSpPr>
          <p:cNvPr id="22" name="TextBox 21"/>
          <p:cNvSpPr txBox="1"/>
          <p:nvPr/>
        </p:nvSpPr>
        <p:spPr>
          <a:xfrm>
            <a:off x="1046578" y="2805949"/>
            <a:ext cx="5769858"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Makaton </a:t>
            </a:r>
          </a:p>
        </p:txBody>
      </p:sp>
      <p:sp>
        <p:nvSpPr>
          <p:cNvPr id="23" name="TextBox 22"/>
          <p:cNvSpPr txBox="1"/>
          <p:nvPr/>
        </p:nvSpPr>
        <p:spPr>
          <a:xfrm>
            <a:off x="1046578" y="3718303"/>
            <a:ext cx="6054865"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Sign language </a:t>
            </a:r>
          </a:p>
        </p:txBody>
      </p:sp>
      <p:sp>
        <p:nvSpPr>
          <p:cNvPr id="24" name="TextBox 23"/>
          <p:cNvSpPr txBox="1"/>
          <p:nvPr/>
        </p:nvSpPr>
        <p:spPr>
          <a:xfrm>
            <a:off x="1047900" y="4631415"/>
            <a:ext cx="5768535"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Braille </a:t>
            </a:r>
          </a:p>
        </p:txBody>
      </p:sp>
      <p:sp>
        <p:nvSpPr>
          <p:cNvPr id="25" name="TextBox 24"/>
          <p:cNvSpPr txBox="1"/>
          <p:nvPr/>
        </p:nvSpPr>
        <p:spPr>
          <a:xfrm>
            <a:off x="1046579" y="5603902"/>
            <a:ext cx="547297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Eye contact</a:t>
            </a:r>
          </a:p>
        </p:txBody>
      </p: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895" y="2542593"/>
            <a:ext cx="617417" cy="872258"/>
          </a:xfrm>
          <a:prstGeom prst="rect">
            <a:avLst/>
          </a:prstGeom>
        </p:spPr>
      </p:pic>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895" y="3486859"/>
            <a:ext cx="617417" cy="872258"/>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95" y="4422963"/>
            <a:ext cx="617417" cy="872258"/>
          </a:xfrm>
          <a:prstGeom prst="rect">
            <a:avLst/>
          </a:prstGeom>
        </p:spPr>
      </p:pic>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895" y="5350905"/>
            <a:ext cx="617417" cy="872258"/>
          </a:xfrm>
          <a:prstGeom prst="rect">
            <a:avLst/>
          </a:prstGeom>
        </p:spPr>
      </p:pic>
      <p:grpSp>
        <p:nvGrpSpPr>
          <p:cNvPr id="16" name="Group 15"/>
          <p:cNvGrpSpPr/>
          <p:nvPr/>
        </p:nvGrpSpPr>
        <p:grpSpPr>
          <a:xfrm>
            <a:off x="5408854" y="2965200"/>
            <a:ext cx="3711396" cy="4564662"/>
            <a:chOff x="5432604" y="2420888"/>
            <a:chExt cx="3711396" cy="4564662"/>
          </a:xfrm>
        </p:grpSpPr>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82173">
              <a:off x="5432604"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8" name="Picture 2" descr="\\DESIGNARCHIVE\Archive\PowerPoints\PPT symbols and documents\ABCD cards\A.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4624"/>
            <a:stretch/>
          </p:blipFill>
          <p:spPr bwMode="auto">
            <a:xfrm rot="385857">
              <a:off x="6473422" y="2556201"/>
              <a:ext cx="1897871" cy="2557254"/>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0" name="Rectangle 19"/>
          <p:cNvSpPr/>
          <p:nvPr/>
        </p:nvSpPr>
        <p:spPr>
          <a:xfrm>
            <a:off x="6237027" y="2379142"/>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Click to reveal answer</a:t>
            </a:r>
          </a:p>
        </p:txBody>
      </p:sp>
    </p:spTree>
    <p:extLst>
      <p:ext uri="{BB962C8B-B14F-4D97-AF65-F5344CB8AC3E}">
        <p14:creationId xmlns:p14="http://schemas.microsoft.com/office/powerpoint/2010/main" val="311210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3" grpId="1"/>
      <p:bldP spid="24" grpId="0"/>
      <p:bldP spid="24" grpId="1"/>
      <p:bldP spid="25" grpId="0"/>
      <p:bldP spid="25" grpId="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check</a:t>
            </a:r>
          </a:p>
        </p:txBody>
      </p:sp>
      <p:sp>
        <p:nvSpPr>
          <p:cNvPr id="4" name="Rectangle 3"/>
          <p:cNvSpPr/>
          <p:nvPr/>
        </p:nvSpPr>
        <p:spPr>
          <a:xfrm>
            <a:off x="-201880" y="1221187"/>
            <a:ext cx="9619013" cy="987624"/>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458757"/>
            <a:ext cx="8639293" cy="430887"/>
          </a:xfrm>
          <a:prstGeom prst="rect">
            <a:avLst/>
          </a:prstGeom>
        </p:spPr>
        <p:txBody>
          <a:bodyPr wrap="square">
            <a:spAutoFit/>
          </a:bodyPr>
          <a:lstStyle/>
          <a:p>
            <a:r>
              <a:rPr lang="en-GB" sz="2200" b="1" dirty="0">
                <a:solidFill>
                  <a:prstClr val="white"/>
                </a:solidFill>
                <a:latin typeface="Arial" panose="020B0604020202020204" pitchFamily="34" charset="0"/>
                <a:cs typeface="Arial" panose="020B0604020202020204" pitchFamily="34" charset="0"/>
              </a:rPr>
              <a:t>Which of the following is a result of poor communication?</a:t>
            </a:r>
          </a:p>
        </p:txBody>
      </p:sp>
      <p:sp>
        <p:nvSpPr>
          <p:cNvPr id="11" name="TextBox 10"/>
          <p:cNvSpPr txBox="1"/>
          <p:nvPr/>
        </p:nvSpPr>
        <p:spPr>
          <a:xfrm>
            <a:off x="1046578" y="287286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Understanding individual’s needs </a:t>
            </a:r>
          </a:p>
        </p:txBody>
      </p:sp>
      <p:sp>
        <p:nvSpPr>
          <p:cNvPr id="12" name="TextBox 11"/>
          <p:cNvSpPr txBox="1"/>
          <p:nvPr/>
        </p:nvSpPr>
        <p:spPr>
          <a:xfrm>
            <a:off x="1067421" y="3773274"/>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Confusion</a:t>
            </a:r>
          </a:p>
        </p:txBody>
      </p:sp>
      <p:sp>
        <p:nvSpPr>
          <p:cNvPr id="13" name="TextBox 12"/>
          <p:cNvSpPr txBox="1"/>
          <p:nvPr/>
        </p:nvSpPr>
        <p:spPr>
          <a:xfrm>
            <a:off x="1067421" y="472760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Effective team working</a:t>
            </a:r>
          </a:p>
        </p:txBody>
      </p:sp>
      <p:sp>
        <p:nvSpPr>
          <p:cNvPr id="14" name="TextBox 13"/>
          <p:cNvSpPr txBox="1"/>
          <p:nvPr/>
        </p:nvSpPr>
        <p:spPr>
          <a:xfrm>
            <a:off x="1046578" y="5666158"/>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Clarity and trust</a:t>
            </a:r>
          </a:p>
        </p:txBody>
      </p:sp>
      <p:grpSp>
        <p:nvGrpSpPr>
          <p:cNvPr id="15" name="Group 14"/>
          <p:cNvGrpSpPr/>
          <p:nvPr/>
        </p:nvGrpSpPr>
        <p:grpSpPr>
          <a:xfrm>
            <a:off x="5543119" y="2940336"/>
            <a:ext cx="3711396" cy="4564662"/>
            <a:chOff x="5469116" y="2420888"/>
            <a:chExt cx="3711396" cy="4564662"/>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5469116"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7" name="Picture 4" descr="\\DESIGNARCHIVE\Archive\PowerPoints\PPT symbols and documents\ABCD cards\B.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221" b="7959"/>
            <a:stretch/>
          </p:blipFill>
          <p:spPr bwMode="auto">
            <a:xfrm rot="302735">
              <a:off x="6457181" y="2617595"/>
              <a:ext cx="1902988" cy="236097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523" y="2662173"/>
            <a:ext cx="617417" cy="872258"/>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523" y="3606439"/>
            <a:ext cx="617417" cy="872258"/>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5523" y="4542543"/>
            <a:ext cx="617417" cy="872258"/>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5523" y="5470485"/>
            <a:ext cx="617417" cy="872258"/>
          </a:xfrm>
          <a:prstGeom prst="rect">
            <a:avLst/>
          </a:prstGeom>
        </p:spPr>
      </p:pic>
      <p:pic>
        <p:nvPicPr>
          <p:cNvPr id="22" name="Picture 21"/>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3" name="Rectangle 22"/>
          <p:cNvSpPr/>
          <p:nvPr/>
        </p:nvSpPr>
        <p:spPr>
          <a:xfrm>
            <a:off x="6237027" y="2324550"/>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Click to reveal answer</a:t>
            </a:r>
          </a:p>
        </p:txBody>
      </p:sp>
    </p:spTree>
    <p:extLst>
      <p:ext uri="{BB962C8B-B14F-4D97-AF65-F5344CB8AC3E}">
        <p14:creationId xmlns:p14="http://schemas.microsoft.com/office/powerpoint/2010/main" val="12109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P spid="13" grpId="1"/>
      <p:bldP spid="14" grpId="0"/>
      <p:bldP spid="14" grpId="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check</a:t>
            </a:r>
          </a:p>
        </p:txBody>
      </p:sp>
      <p:sp>
        <p:nvSpPr>
          <p:cNvPr id="4" name="Rectangle 3"/>
          <p:cNvSpPr/>
          <p:nvPr/>
        </p:nvSpPr>
        <p:spPr>
          <a:xfrm>
            <a:off x="-201880" y="1221186"/>
            <a:ext cx="9619013" cy="1177629"/>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268757"/>
            <a:ext cx="8639293" cy="1107996"/>
          </a:xfrm>
          <a:prstGeom prst="rect">
            <a:avLst/>
          </a:prstGeom>
        </p:spPr>
        <p:txBody>
          <a:bodyPr wrap="square">
            <a:spAutoFit/>
          </a:bodyPr>
          <a:lstStyle/>
          <a:p>
            <a:r>
              <a:rPr lang="en-GB" sz="2200" b="1" dirty="0">
                <a:solidFill>
                  <a:prstClr val="white"/>
                </a:solidFill>
                <a:latin typeface="Arial" panose="020B0604020202020204" pitchFamily="34" charset="0"/>
                <a:cs typeface="Arial" panose="020B0604020202020204" pitchFamily="34" charset="0"/>
              </a:rPr>
              <a:t>A health and social care worker is talking to an individual about their needs. What is the best way to check that </a:t>
            </a:r>
            <a:br>
              <a:rPr lang="en-GB" sz="2200" b="1" dirty="0">
                <a:solidFill>
                  <a:prstClr val="white"/>
                </a:solidFill>
                <a:latin typeface="Arial" panose="020B0604020202020204" pitchFamily="34" charset="0"/>
                <a:cs typeface="Arial" panose="020B0604020202020204" pitchFamily="34" charset="0"/>
              </a:rPr>
            </a:br>
            <a:r>
              <a:rPr lang="en-GB" sz="2200" b="1" dirty="0">
                <a:solidFill>
                  <a:prstClr val="white"/>
                </a:solidFill>
                <a:latin typeface="Arial" panose="020B0604020202020204" pitchFamily="34" charset="0"/>
                <a:cs typeface="Arial" panose="020B0604020202020204" pitchFamily="34" charset="0"/>
              </a:rPr>
              <a:t>they have understood?</a:t>
            </a:r>
          </a:p>
        </p:txBody>
      </p:sp>
      <p:sp>
        <p:nvSpPr>
          <p:cNvPr id="11" name="TextBox 10"/>
          <p:cNvSpPr txBox="1"/>
          <p:nvPr/>
        </p:nvSpPr>
        <p:spPr>
          <a:xfrm>
            <a:off x="1046578" y="287286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Body language</a:t>
            </a:r>
          </a:p>
        </p:txBody>
      </p:sp>
      <p:sp>
        <p:nvSpPr>
          <p:cNvPr id="12" name="TextBox 11"/>
          <p:cNvSpPr txBox="1"/>
          <p:nvPr/>
        </p:nvSpPr>
        <p:spPr>
          <a:xfrm>
            <a:off x="1067421" y="3773274"/>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Summarising</a:t>
            </a:r>
          </a:p>
        </p:txBody>
      </p:sp>
      <p:sp>
        <p:nvSpPr>
          <p:cNvPr id="13" name="TextBox 12"/>
          <p:cNvSpPr txBox="1"/>
          <p:nvPr/>
        </p:nvSpPr>
        <p:spPr>
          <a:xfrm>
            <a:off x="1067421" y="472760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Touch</a:t>
            </a:r>
          </a:p>
        </p:txBody>
      </p:sp>
      <p:sp>
        <p:nvSpPr>
          <p:cNvPr id="14" name="TextBox 13"/>
          <p:cNvSpPr txBox="1"/>
          <p:nvPr/>
        </p:nvSpPr>
        <p:spPr>
          <a:xfrm>
            <a:off x="1046578" y="5666158"/>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Stereo-typing</a:t>
            </a:r>
          </a:p>
        </p:txBody>
      </p:sp>
      <p:grpSp>
        <p:nvGrpSpPr>
          <p:cNvPr id="15" name="Group 14"/>
          <p:cNvGrpSpPr/>
          <p:nvPr/>
        </p:nvGrpSpPr>
        <p:grpSpPr>
          <a:xfrm>
            <a:off x="5543119" y="3035872"/>
            <a:ext cx="3711396" cy="4564662"/>
            <a:chOff x="5469116" y="2420888"/>
            <a:chExt cx="3711396" cy="4564662"/>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5469116"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7" name="Picture 4" descr="\\DESIGNARCHIVE\Archive\PowerPoints\PPT symbols and documents\ABCD cards\B.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221" b="7959"/>
            <a:stretch/>
          </p:blipFill>
          <p:spPr bwMode="auto">
            <a:xfrm rot="302735">
              <a:off x="6457181" y="2617595"/>
              <a:ext cx="1902988" cy="236097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523" y="2662173"/>
            <a:ext cx="617417" cy="872258"/>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523" y="3606439"/>
            <a:ext cx="617417" cy="872258"/>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5523" y="4542543"/>
            <a:ext cx="617417" cy="872258"/>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5523" y="5470485"/>
            <a:ext cx="617417" cy="872258"/>
          </a:xfrm>
          <a:prstGeom prst="rect">
            <a:avLst/>
          </a:prstGeom>
        </p:spPr>
      </p:pic>
      <p:pic>
        <p:nvPicPr>
          <p:cNvPr id="22" name="Picture 21"/>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3" name="Rectangle 22"/>
          <p:cNvSpPr/>
          <p:nvPr/>
        </p:nvSpPr>
        <p:spPr>
          <a:xfrm>
            <a:off x="6237027" y="2461030"/>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Click to reveal answer</a:t>
            </a:r>
          </a:p>
        </p:txBody>
      </p:sp>
    </p:spTree>
    <p:extLst>
      <p:ext uri="{BB962C8B-B14F-4D97-AF65-F5344CB8AC3E}">
        <p14:creationId xmlns:p14="http://schemas.microsoft.com/office/powerpoint/2010/main" val="7546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P spid="13" grpId="1"/>
      <p:bldP spid="14" grpId="0"/>
      <p:bldP spid="14" grpId="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outcomes</a:t>
            </a:r>
          </a:p>
        </p:txBody>
      </p:sp>
      <p:sp>
        <p:nvSpPr>
          <p:cNvPr id="3" name="Content Placeholder 2"/>
          <p:cNvSpPr>
            <a:spLocks noGrp="1"/>
          </p:cNvSpPr>
          <p:nvPr>
            <p:ph idx="1"/>
          </p:nvPr>
        </p:nvSpPr>
        <p:spPr>
          <a:xfrm>
            <a:off x="243449" y="1266266"/>
            <a:ext cx="8603667" cy="4616989"/>
          </a:xfrm>
        </p:spPr>
        <p:txBody>
          <a:bodyPr>
            <a:normAutofit/>
          </a:bodyPr>
          <a:lstStyle/>
          <a:p>
            <a:pPr marL="0" indent="0">
              <a:buNone/>
            </a:pPr>
            <a:r>
              <a:rPr lang="en-GB" dirty="0">
                <a:solidFill>
                  <a:srgbClr val="002060"/>
                </a:solidFill>
              </a:rPr>
              <a:t>6.1</a:t>
            </a:r>
            <a:r>
              <a:rPr lang="en-GB" dirty="0"/>
              <a:t> </a:t>
            </a:r>
            <a:r>
              <a:rPr lang="en-GB" dirty="0">
                <a:solidFill>
                  <a:srgbClr val="0066CC"/>
                </a:solidFill>
              </a:rPr>
              <a:t>Understand the importance of effective communication </a:t>
            </a:r>
            <a:br>
              <a:rPr lang="en-GB" dirty="0">
                <a:solidFill>
                  <a:srgbClr val="0066CC"/>
                </a:solidFill>
              </a:rPr>
            </a:br>
            <a:r>
              <a:rPr lang="en-GB" dirty="0">
                <a:solidFill>
                  <a:srgbClr val="0066CC"/>
                </a:solidFill>
              </a:rPr>
              <a:t>at work</a:t>
            </a:r>
          </a:p>
          <a:p>
            <a:pPr marL="0" indent="0">
              <a:buNone/>
            </a:pPr>
            <a:r>
              <a:rPr lang="en-GB" dirty="0">
                <a:solidFill>
                  <a:srgbClr val="002060"/>
                </a:solidFill>
              </a:rPr>
              <a:t>6.2</a:t>
            </a:r>
            <a:r>
              <a:rPr lang="en-GB" dirty="0">
                <a:solidFill>
                  <a:srgbClr val="0066CC"/>
                </a:solidFill>
              </a:rPr>
              <a:t> Understand how to meet the communication and language needs, wishes and preferences of individuals</a:t>
            </a:r>
          </a:p>
          <a:p>
            <a:pPr marL="0" indent="0">
              <a:buNone/>
            </a:pPr>
            <a:r>
              <a:rPr lang="en-GB" dirty="0">
                <a:solidFill>
                  <a:srgbClr val="002060"/>
                </a:solidFill>
              </a:rPr>
              <a:t>6.3</a:t>
            </a:r>
            <a:r>
              <a:rPr lang="en-GB" dirty="0">
                <a:solidFill>
                  <a:srgbClr val="0066CC"/>
                </a:solidFill>
              </a:rPr>
              <a:t> Understand how to promote effective communication</a:t>
            </a:r>
          </a:p>
          <a:p>
            <a:pPr marL="0" indent="0">
              <a:buNone/>
            </a:pPr>
            <a:r>
              <a:rPr lang="en-GB" dirty="0">
                <a:solidFill>
                  <a:srgbClr val="002060"/>
                </a:solidFill>
              </a:rPr>
              <a:t>6.4</a:t>
            </a:r>
            <a:r>
              <a:rPr lang="en-GB" dirty="0">
                <a:solidFill>
                  <a:srgbClr val="0066CC"/>
                </a:solidFill>
              </a:rPr>
              <a:t> Understand the principles and practices relating </a:t>
            </a:r>
            <a:br>
              <a:rPr lang="en-GB" dirty="0">
                <a:solidFill>
                  <a:srgbClr val="0066CC"/>
                </a:solidFill>
              </a:rPr>
            </a:br>
            <a:r>
              <a:rPr lang="en-GB" dirty="0">
                <a:solidFill>
                  <a:srgbClr val="0066CC"/>
                </a:solidFill>
              </a:rPr>
              <a:t>to confidentiality</a:t>
            </a:r>
          </a:p>
          <a:p>
            <a:pPr marL="0" indent="0">
              <a:buNone/>
            </a:pPr>
            <a:r>
              <a:rPr lang="en-GB" dirty="0">
                <a:solidFill>
                  <a:srgbClr val="002060"/>
                </a:solidFill>
              </a:rPr>
              <a:t>6.5 </a:t>
            </a:r>
            <a:r>
              <a:rPr lang="en-GB" dirty="0">
                <a:solidFill>
                  <a:srgbClr val="0066CC"/>
                </a:solidFill>
              </a:rPr>
              <a:t>Use appropriate verbal and non-verbal </a:t>
            </a:r>
            <a:br>
              <a:rPr lang="en-GB" dirty="0">
                <a:solidFill>
                  <a:srgbClr val="0066CC"/>
                </a:solidFill>
              </a:rPr>
            </a:br>
            <a:r>
              <a:rPr lang="en-GB" dirty="0">
                <a:solidFill>
                  <a:srgbClr val="0066CC"/>
                </a:solidFill>
              </a:rPr>
              <a:t>communication</a:t>
            </a:r>
          </a:p>
          <a:p>
            <a:pPr marL="0" indent="0">
              <a:buNone/>
            </a:pPr>
            <a:r>
              <a:rPr lang="en-GB" dirty="0">
                <a:solidFill>
                  <a:srgbClr val="002060"/>
                </a:solidFill>
              </a:rPr>
              <a:t>6.6</a:t>
            </a:r>
            <a:r>
              <a:rPr lang="en-GB" dirty="0">
                <a:solidFill>
                  <a:srgbClr val="0066CC"/>
                </a:solidFill>
              </a:rPr>
              <a:t> Support the use of appropriate </a:t>
            </a:r>
            <a:br>
              <a:rPr lang="en-GB" dirty="0">
                <a:solidFill>
                  <a:srgbClr val="0066CC"/>
                </a:solidFill>
              </a:rPr>
            </a:br>
            <a:r>
              <a:rPr lang="en-GB" dirty="0">
                <a:solidFill>
                  <a:srgbClr val="0066CC"/>
                </a:solidFill>
              </a:rPr>
              <a:t>communication aids/ technologies</a:t>
            </a:r>
          </a:p>
          <a:p>
            <a:pPr marL="0" indent="0">
              <a:buNone/>
            </a:pPr>
            <a:endParaRPr lang="en-GB" dirty="0"/>
          </a:p>
        </p:txBody>
      </p:sp>
      <p:sp>
        <p:nvSpPr>
          <p:cNvPr id="6" name="Title Placeholder 1"/>
          <p:cNvSpPr txBox="1">
            <a:spLocks/>
          </p:cNvSpPr>
          <p:nvPr/>
        </p:nvSpPr>
        <p:spPr>
          <a:xfrm>
            <a:off x="5183850" y="5766968"/>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a:solidFill>
                  <a:srgbClr val="002060"/>
                </a:solidFill>
              </a:rPr>
              <a:t>Standard</a:t>
            </a:r>
            <a:endParaRPr lang="en-GB" sz="2400" dirty="0">
              <a:solidFill>
                <a:srgbClr val="002060"/>
              </a:solidFill>
            </a:endParaRPr>
          </a:p>
        </p:txBody>
      </p:sp>
      <p:sp>
        <p:nvSpPr>
          <p:cNvPr id="7" name="TextBox 6"/>
          <p:cNvSpPr txBox="1"/>
          <p:nvPr/>
        </p:nvSpPr>
        <p:spPr>
          <a:xfrm>
            <a:off x="6650171" y="3114767"/>
            <a:ext cx="3135085" cy="4708981"/>
          </a:xfrm>
          <a:prstGeom prst="rect">
            <a:avLst/>
          </a:prstGeom>
          <a:noFill/>
        </p:spPr>
        <p:txBody>
          <a:bodyPr wrap="square" rtlCol="0">
            <a:spAutoFit/>
          </a:bodyPr>
          <a:lstStyle/>
          <a:p>
            <a:r>
              <a:rPr lang="en-GB" sz="30000" dirty="0">
                <a:solidFill>
                  <a:srgbClr val="002060"/>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313176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4" y="87202"/>
            <a:ext cx="7750991" cy="920234"/>
          </a:xfrm>
        </p:spPr>
        <p:txBody>
          <a:bodyPr/>
          <a:lstStyle/>
          <a:p>
            <a:r>
              <a:rPr lang="en-GB" dirty="0"/>
              <a:t>The importance of communication</a:t>
            </a:r>
          </a:p>
        </p:txBody>
      </p:sp>
      <p:sp>
        <p:nvSpPr>
          <p:cNvPr id="3" name="Content Placeholder 2"/>
          <p:cNvSpPr>
            <a:spLocks noGrp="1"/>
          </p:cNvSpPr>
          <p:nvPr>
            <p:ph idx="1"/>
          </p:nvPr>
        </p:nvSpPr>
        <p:spPr>
          <a:xfrm>
            <a:off x="255323" y="1171810"/>
            <a:ext cx="8629395" cy="1613919"/>
          </a:xfrm>
        </p:spPr>
        <p:txBody>
          <a:bodyPr>
            <a:normAutofit/>
          </a:bodyPr>
          <a:lstStyle/>
          <a:p>
            <a:pPr marL="0" indent="0">
              <a:buNone/>
            </a:pPr>
            <a:r>
              <a:rPr lang="en-GB" dirty="0"/>
              <a:t>Good communication develops your knowledge and understanding about individuals and the part played by other workers. It helps to ensure that each person’s views are valued and taken into account</a:t>
            </a:r>
          </a:p>
        </p:txBody>
      </p:sp>
      <p:grpSp>
        <p:nvGrpSpPr>
          <p:cNvPr id="7" name="Group 6"/>
          <p:cNvGrpSpPr/>
          <p:nvPr/>
        </p:nvGrpSpPr>
        <p:grpSpPr>
          <a:xfrm>
            <a:off x="157966" y="4723821"/>
            <a:ext cx="8726752" cy="1577728"/>
            <a:chOff x="167866" y="4771303"/>
            <a:chExt cx="8726752" cy="1577728"/>
          </a:xfrm>
        </p:grpSpPr>
        <p:sp>
          <p:nvSpPr>
            <p:cNvPr id="8" name="Rectangle 7"/>
            <p:cNvSpPr/>
            <p:nvPr/>
          </p:nvSpPr>
          <p:spPr>
            <a:xfrm>
              <a:off x="255325" y="4817345"/>
              <a:ext cx="8639293" cy="462052"/>
            </a:xfrm>
            <a:prstGeom prst="rect">
              <a:avLst/>
            </a:prstGeom>
            <a:gradFill flip="none" rotWithShape="1">
              <a:gsLst>
                <a:gs pos="1000">
                  <a:schemeClr val="bg1"/>
                </a:gs>
                <a:gs pos="67000">
                  <a:srgbClr val="0070C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250375" y="5279397"/>
              <a:ext cx="8639293" cy="106963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866" y="4771303"/>
              <a:ext cx="1013234" cy="527144"/>
            </a:xfrm>
            <a:prstGeom prst="rect">
              <a:avLst/>
            </a:prstGeom>
          </p:spPr>
        </p:pic>
        <p:sp>
          <p:nvSpPr>
            <p:cNvPr id="11" name="TextBox 10"/>
            <p:cNvSpPr txBox="1"/>
            <p:nvPr/>
          </p:nvSpPr>
          <p:spPr>
            <a:xfrm>
              <a:off x="374939" y="5383168"/>
              <a:ext cx="8359486" cy="923330"/>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Communication</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To listen carefully but also be able to speak and act in a way that the person can understand.</a:t>
              </a:r>
            </a:p>
          </p:txBody>
        </p:sp>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26715" b="39000"/>
          <a:stretch/>
        </p:blipFill>
        <p:spPr>
          <a:xfrm>
            <a:off x="255324" y="2692270"/>
            <a:ext cx="8624444" cy="1971263"/>
          </a:xfrm>
          <a:prstGeom prst="rect">
            <a:avLst/>
          </a:prstGeom>
        </p:spPr>
      </p:pic>
    </p:spTree>
    <p:extLst>
      <p:ext uri="{BB962C8B-B14F-4D97-AF65-F5344CB8AC3E}">
        <p14:creationId xmlns:p14="http://schemas.microsoft.com/office/powerpoint/2010/main" val="164657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4" y="87202"/>
            <a:ext cx="7750991" cy="920234"/>
          </a:xfrm>
        </p:spPr>
        <p:txBody>
          <a:bodyPr/>
          <a:lstStyle/>
          <a:p>
            <a:r>
              <a:rPr lang="en-GB" dirty="0"/>
              <a:t>Types of communication</a:t>
            </a:r>
          </a:p>
        </p:txBody>
      </p:sp>
      <p:pic>
        <p:nvPicPr>
          <p:cNvPr id="12" name="Picture 11"/>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19" name="Rectangle 18"/>
          <p:cNvSpPr/>
          <p:nvPr/>
        </p:nvSpPr>
        <p:spPr>
          <a:xfrm>
            <a:off x="238658" y="1272249"/>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Written communication</a:t>
            </a:r>
            <a:endParaRPr lang="en-GB" sz="2000" dirty="0">
              <a:solidFill>
                <a:srgbClr val="002060"/>
              </a:solidFill>
              <a:latin typeface="Arial" panose="020B0604020202020204" pitchFamily="34" charset="0"/>
              <a:cs typeface="Arial" panose="020B0604020202020204" pitchFamily="34" charset="0"/>
            </a:endParaRPr>
          </a:p>
        </p:txBody>
      </p:sp>
      <p:sp>
        <p:nvSpPr>
          <p:cNvPr id="20" name="Rectangle 19"/>
          <p:cNvSpPr/>
          <p:nvPr/>
        </p:nvSpPr>
        <p:spPr>
          <a:xfrm>
            <a:off x="233460" y="1679924"/>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Written communication is a method of communication that is used to send messages, keep records and provide information that is permanent</a:t>
            </a:r>
          </a:p>
        </p:txBody>
      </p:sp>
      <p:sp>
        <p:nvSpPr>
          <p:cNvPr id="23" name="Rectangle 22"/>
          <p:cNvSpPr/>
          <p:nvPr/>
        </p:nvSpPr>
        <p:spPr>
          <a:xfrm>
            <a:off x="246455" y="2558841"/>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Verbal communication </a:t>
            </a:r>
            <a:endParaRPr lang="en-GB" sz="2000" dirty="0">
              <a:solidFill>
                <a:srgbClr val="002060"/>
              </a:solidFill>
              <a:latin typeface="Arial" panose="020B0604020202020204" pitchFamily="34" charset="0"/>
              <a:cs typeface="Arial" panose="020B0604020202020204" pitchFamily="34" charset="0"/>
            </a:endParaRPr>
          </a:p>
        </p:txBody>
      </p:sp>
      <p:sp>
        <p:nvSpPr>
          <p:cNvPr id="24" name="Rectangle 23"/>
          <p:cNvSpPr/>
          <p:nvPr/>
        </p:nvSpPr>
        <p:spPr>
          <a:xfrm>
            <a:off x="241257" y="2966516"/>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Communication using spoken words. Tone, pitch, volume and the words that you use can affect meaning</a:t>
            </a:r>
          </a:p>
        </p:txBody>
      </p:sp>
      <p:sp>
        <p:nvSpPr>
          <p:cNvPr id="25" name="Rectangle 24"/>
          <p:cNvSpPr/>
          <p:nvPr/>
        </p:nvSpPr>
        <p:spPr>
          <a:xfrm>
            <a:off x="246455" y="3882673"/>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Body language</a:t>
            </a:r>
            <a:endParaRPr lang="en-GB" sz="2000"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241257" y="4290348"/>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Non-verbal communication where facial expressions, gestures, body positioning and movements can give clues about our attitude and how we feel</a:t>
            </a:r>
          </a:p>
        </p:txBody>
      </p:sp>
      <p:sp>
        <p:nvSpPr>
          <p:cNvPr id="27" name="Rectangle 26"/>
          <p:cNvSpPr/>
          <p:nvPr/>
        </p:nvSpPr>
        <p:spPr>
          <a:xfrm>
            <a:off x="246455" y="5172124"/>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Gestures</a:t>
            </a:r>
            <a:endParaRPr lang="en-GB" sz="2000" dirty="0">
              <a:solidFill>
                <a:srgbClr val="002060"/>
              </a:solidFill>
              <a:latin typeface="Arial" panose="020B0604020202020204" pitchFamily="34" charset="0"/>
              <a:cs typeface="Arial" panose="020B0604020202020204" pitchFamily="34" charset="0"/>
            </a:endParaRPr>
          </a:p>
        </p:txBody>
      </p:sp>
      <p:sp>
        <p:nvSpPr>
          <p:cNvPr id="28" name="Rectangle 27"/>
          <p:cNvSpPr/>
          <p:nvPr/>
        </p:nvSpPr>
        <p:spPr>
          <a:xfrm>
            <a:off x="241257" y="5579799"/>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Hand or arm movements that emphasise what is being said or used as an alternative to speaking.</a:t>
            </a:r>
          </a:p>
        </p:txBody>
      </p:sp>
    </p:spTree>
    <p:extLst>
      <p:ext uri="{BB962C8B-B14F-4D97-AF65-F5344CB8AC3E}">
        <p14:creationId xmlns:p14="http://schemas.microsoft.com/office/powerpoint/2010/main" val="340487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P spid="24" grpId="0" animBg="1"/>
      <p:bldP spid="25"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4" y="87202"/>
            <a:ext cx="7750991" cy="920234"/>
          </a:xfrm>
        </p:spPr>
        <p:txBody>
          <a:bodyPr/>
          <a:lstStyle/>
          <a:p>
            <a:r>
              <a:rPr lang="en-GB" dirty="0"/>
              <a:t>Types of communication</a:t>
            </a:r>
          </a:p>
        </p:txBody>
      </p:sp>
      <p:pic>
        <p:nvPicPr>
          <p:cNvPr id="12" name="Picture 11"/>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17" name="Rectangle 16"/>
          <p:cNvSpPr/>
          <p:nvPr/>
        </p:nvSpPr>
        <p:spPr>
          <a:xfrm>
            <a:off x="240348" y="1294541"/>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Eye contact</a:t>
            </a:r>
            <a:endParaRPr lang="en-GB" sz="2000" dirty="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234241" y="1720594"/>
            <a:ext cx="8690092" cy="52780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latin typeface="Arial" panose="020B0604020202020204" pitchFamily="34" charset="0"/>
                <a:cs typeface="Arial" panose="020B0604020202020204" pitchFamily="34" charset="0"/>
              </a:rPr>
              <a:t>Good eye contact shows that a person is listening</a:t>
            </a:r>
            <a:endParaRPr lang="en-GB" dirty="0">
              <a:solidFill>
                <a:prstClr val="white"/>
              </a:solidFill>
              <a:latin typeface="Arial" panose="020B0604020202020204" pitchFamily="34" charset="0"/>
              <a:cs typeface="Arial" panose="020B0604020202020204" pitchFamily="34" charset="0"/>
            </a:endParaRPr>
          </a:p>
        </p:txBody>
      </p:sp>
      <p:sp>
        <p:nvSpPr>
          <p:cNvPr id="15" name="Rectangle 14"/>
          <p:cNvSpPr/>
          <p:nvPr/>
        </p:nvSpPr>
        <p:spPr>
          <a:xfrm>
            <a:off x="251653" y="2470299"/>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Sign language</a:t>
            </a:r>
            <a:endParaRPr lang="en-GB" sz="2000" dirty="0">
              <a:solidFill>
                <a:srgbClr val="002060"/>
              </a:solidFill>
              <a:latin typeface="Arial" panose="020B0604020202020204" pitchFamily="34" charset="0"/>
              <a:cs typeface="Arial" panose="020B0604020202020204" pitchFamily="34" charset="0"/>
            </a:endParaRPr>
          </a:p>
        </p:txBody>
      </p:sp>
      <p:sp>
        <p:nvSpPr>
          <p:cNvPr id="16" name="Rectangle 15"/>
          <p:cNvSpPr/>
          <p:nvPr/>
        </p:nvSpPr>
        <p:spPr>
          <a:xfrm>
            <a:off x="246455" y="2877974"/>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A way of communicating which uses hand shapes and movements to get the message across</a:t>
            </a:r>
          </a:p>
        </p:txBody>
      </p:sp>
      <p:sp>
        <p:nvSpPr>
          <p:cNvPr id="23" name="Rectangle 22"/>
          <p:cNvSpPr/>
          <p:nvPr/>
        </p:nvSpPr>
        <p:spPr>
          <a:xfrm>
            <a:off x="241257" y="3764785"/>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Makaton</a:t>
            </a:r>
            <a:endParaRPr lang="en-GB" sz="2000" dirty="0">
              <a:solidFill>
                <a:srgbClr val="002060"/>
              </a:solidFill>
              <a:latin typeface="Arial" panose="020B0604020202020204" pitchFamily="34" charset="0"/>
              <a:cs typeface="Arial" panose="020B0604020202020204" pitchFamily="34" charset="0"/>
            </a:endParaRPr>
          </a:p>
        </p:txBody>
      </p:sp>
      <p:sp>
        <p:nvSpPr>
          <p:cNvPr id="24" name="Rectangle 23"/>
          <p:cNvSpPr/>
          <p:nvPr/>
        </p:nvSpPr>
        <p:spPr>
          <a:xfrm>
            <a:off x="236059" y="4174749"/>
            <a:ext cx="8690092" cy="52780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A form of language that uses signs and symbols to convey meaning</a:t>
            </a:r>
          </a:p>
        </p:txBody>
      </p:sp>
      <p:sp>
        <p:nvSpPr>
          <p:cNvPr id="25" name="Rectangle 24"/>
          <p:cNvSpPr/>
          <p:nvPr/>
        </p:nvSpPr>
        <p:spPr>
          <a:xfrm>
            <a:off x="241257" y="4997410"/>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Braille</a:t>
            </a:r>
            <a:endParaRPr lang="en-GB" sz="2000"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236059" y="5405085"/>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A code of raised dots read by touch.</a:t>
            </a:r>
          </a:p>
        </p:txBody>
      </p:sp>
    </p:spTree>
    <p:extLst>
      <p:ext uri="{BB962C8B-B14F-4D97-AF65-F5344CB8AC3E}">
        <p14:creationId xmlns:p14="http://schemas.microsoft.com/office/powerpoint/2010/main" val="263986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5" grpId="0" animBg="1"/>
      <p:bldP spid="16"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Communication and relationships</a:t>
            </a:r>
          </a:p>
        </p:txBody>
      </p:sp>
      <p:sp>
        <p:nvSpPr>
          <p:cNvPr id="3" name="Content Placeholder 2"/>
          <p:cNvSpPr>
            <a:spLocks noGrp="1"/>
          </p:cNvSpPr>
          <p:nvPr>
            <p:ph idx="1"/>
          </p:nvPr>
        </p:nvSpPr>
        <p:spPr>
          <a:xfrm>
            <a:off x="255325" y="1150545"/>
            <a:ext cx="8229600" cy="527165"/>
          </a:xfrm>
        </p:spPr>
        <p:txBody>
          <a:bodyPr/>
          <a:lstStyle/>
          <a:p>
            <a:pPr marL="0" indent="0">
              <a:buNone/>
            </a:pPr>
            <a:r>
              <a:rPr lang="en-GB" dirty="0"/>
              <a:t>Relationships are based on trust and understanding </a:t>
            </a:r>
          </a:p>
          <a:p>
            <a:pPr marL="0" indent="0">
              <a:buNone/>
            </a:pPr>
            <a:endParaRPr lang="en-GB" dirty="0"/>
          </a:p>
        </p:txBody>
      </p:sp>
      <p:sp>
        <p:nvSpPr>
          <p:cNvPr id="4" name="Rectangle 3"/>
          <p:cNvSpPr/>
          <p:nvPr/>
        </p:nvSpPr>
        <p:spPr>
          <a:xfrm>
            <a:off x="255325" y="1604828"/>
            <a:ext cx="3136461" cy="130693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200" b="1" dirty="0">
                <a:solidFill>
                  <a:srgbClr val="002060"/>
                </a:solidFill>
                <a:latin typeface="Arial" panose="020B0604020202020204" pitchFamily="34" charset="0"/>
                <a:cs typeface="Arial" panose="020B0604020202020204" pitchFamily="34" charset="0"/>
              </a:rPr>
              <a:t>Good communication</a:t>
            </a:r>
          </a:p>
        </p:txBody>
      </p:sp>
      <p:sp>
        <p:nvSpPr>
          <p:cNvPr id="5" name="Rectangle 4"/>
          <p:cNvSpPr/>
          <p:nvPr/>
        </p:nvSpPr>
        <p:spPr>
          <a:xfrm>
            <a:off x="3391786" y="1609029"/>
            <a:ext cx="5497033" cy="130273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Understanding individuals’ needs </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Effective team working</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Clarity</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Trust</a:t>
            </a:r>
          </a:p>
        </p:txBody>
      </p:sp>
      <p:sp>
        <p:nvSpPr>
          <p:cNvPr id="6" name="Rectangle 5"/>
          <p:cNvSpPr/>
          <p:nvPr/>
        </p:nvSpPr>
        <p:spPr>
          <a:xfrm>
            <a:off x="255325" y="2971089"/>
            <a:ext cx="3136461" cy="134237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200" b="1" dirty="0">
                <a:solidFill>
                  <a:srgbClr val="002060"/>
                </a:solidFill>
                <a:latin typeface="Arial" panose="020B0604020202020204" pitchFamily="34" charset="0"/>
                <a:cs typeface="Arial" panose="020B0604020202020204" pitchFamily="34" charset="0"/>
              </a:rPr>
              <a:t>Poor communication</a:t>
            </a:r>
          </a:p>
        </p:txBody>
      </p:sp>
      <p:sp>
        <p:nvSpPr>
          <p:cNvPr id="7" name="Rectangle 6"/>
          <p:cNvSpPr/>
          <p:nvPr/>
        </p:nvSpPr>
        <p:spPr>
          <a:xfrm>
            <a:off x="3391786" y="2971089"/>
            <a:ext cx="5497033" cy="134237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Misunderstanding individuals’ needs</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Ineffective team working </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Confusion</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Distrust.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5118" b="41018"/>
          <a:stretch/>
        </p:blipFill>
        <p:spPr>
          <a:xfrm>
            <a:off x="255325" y="4366629"/>
            <a:ext cx="8633494" cy="1949113"/>
          </a:xfrm>
          <a:prstGeom prst="rect">
            <a:avLst/>
          </a:prstGeom>
        </p:spPr>
      </p:pic>
    </p:spTree>
    <p:extLst>
      <p:ext uri="{BB962C8B-B14F-4D97-AF65-F5344CB8AC3E}">
        <p14:creationId xmlns:p14="http://schemas.microsoft.com/office/powerpoint/2010/main" val="11082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Communication needs and preferences</a:t>
            </a:r>
          </a:p>
        </p:txBody>
      </p:sp>
      <p:sp>
        <p:nvSpPr>
          <p:cNvPr id="3" name="Content Placeholder 2"/>
          <p:cNvSpPr>
            <a:spLocks noGrp="1"/>
          </p:cNvSpPr>
          <p:nvPr>
            <p:ph idx="1"/>
          </p:nvPr>
        </p:nvSpPr>
        <p:spPr>
          <a:xfrm>
            <a:off x="255324" y="1288774"/>
            <a:ext cx="4340489" cy="5037598"/>
          </a:xfrm>
        </p:spPr>
        <p:txBody>
          <a:bodyPr>
            <a:normAutofit/>
          </a:bodyPr>
          <a:lstStyle/>
          <a:p>
            <a:pPr marL="0" indent="0">
              <a:buNone/>
            </a:pPr>
            <a:r>
              <a:rPr lang="en-GB" dirty="0"/>
              <a:t>Individuals’ communication needs will be unique. Talking may not be the best method of communication for all individuals. Other methods include:</a:t>
            </a:r>
          </a:p>
          <a:p>
            <a:r>
              <a:rPr lang="en-GB" dirty="0"/>
              <a:t>Touch</a:t>
            </a:r>
          </a:p>
          <a:p>
            <a:r>
              <a:rPr lang="en-GB" dirty="0"/>
              <a:t>Technological aids</a:t>
            </a:r>
          </a:p>
          <a:p>
            <a:r>
              <a:rPr lang="en-GB" dirty="0"/>
              <a:t>Word or symbol boards</a:t>
            </a:r>
          </a:p>
          <a:p>
            <a:r>
              <a:rPr lang="en-GB" dirty="0"/>
              <a:t>Speech synthesisers. </a:t>
            </a:r>
          </a:p>
          <a:p>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7519" r="12339" b="7752"/>
          <a:stretch/>
        </p:blipFill>
        <p:spPr>
          <a:xfrm>
            <a:off x="4879530" y="1201479"/>
            <a:ext cx="4009289" cy="5124893"/>
          </a:xfrm>
          <a:prstGeom prst="rect">
            <a:avLst/>
          </a:prstGeom>
        </p:spPr>
      </p:pic>
    </p:spTree>
    <p:extLst>
      <p:ext uri="{BB962C8B-B14F-4D97-AF65-F5344CB8AC3E}">
        <p14:creationId xmlns:p14="http://schemas.microsoft.com/office/powerpoint/2010/main" val="30646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Barriers to communication</a:t>
            </a:r>
          </a:p>
        </p:txBody>
      </p:sp>
      <p:sp>
        <p:nvSpPr>
          <p:cNvPr id="3" name="Content Placeholder 2"/>
          <p:cNvSpPr>
            <a:spLocks noGrp="1"/>
          </p:cNvSpPr>
          <p:nvPr>
            <p:ph idx="1"/>
          </p:nvPr>
        </p:nvSpPr>
        <p:spPr>
          <a:xfrm>
            <a:off x="255324" y="1278141"/>
            <a:ext cx="8697289" cy="454966"/>
          </a:xfrm>
        </p:spPr>
        <p:txBody>
          <a:bodyPr/>
          <a:lstStyle/>
          <a:p>
            <a:pPr marL="0" indent="0">
              <a:buNone/>
            </a:pPr>
            <a:r>
              <a:rPr lang="en-GB" dirty="0"/>
              <a:t>A barrier is anything that can get in the way of communication </a:t>
            </a:r>
          </a:p>
          <a:p>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7" name="Rectangle 6"/>
          <p:cNvSpPr/>
          <p:nvPr/>
        </p:nvSpPr>
        <p:spPr>
          <a:xfrm>
            <a:off x="684986" y="1931413"/>
            <a:ext cx="2541039"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Attitude</a:t>
            </a:r>
          </a:p>
        </p:txBody>
      </p:sp>
      <p:sp>
        <p:nvSpPr>
          <p:cNvPr id="8" name="Rectangle 7"/>
          <p:cNvSpPr/>
          <p:nvPr/>
        </p:nvSpPr>
        <p:spPr>
          <a:xfrm>
            <a:off x="684986" y="2775992"/>
            <a:ext cx="3122285"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Limited use of technology</a:t>
            </a:r>
          </a:p>
        </p:txBody>
      </p:sp>
      <p:sp>
        <p:nvSpPr>
          <p:cNvPr id="9" name="Rectangle 8"/>
          <p:cNvSpPr/>
          <p:nvPr/>
        </p:nvSpPr>
        <p:spPr>
          <a:xfrm>
            <a:off x="678840" y="3644464"/>
            <a:ext cx="2541039"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Body positioning</a:t>
            </a:r>
          </a:p>
        </p:txBody>
      </p:sp>
      <p:sp>
        <p:nvSpPr>
          <p:cNvPr id="10" name="Rectangle 9"/>
          <p:cNvSpPr/>
          <p:nvPr/>
        </p:nvSpPr>
        <p:spPr>
          <a:xfrm>
            <a:off x="687265" y="4508789"/>
            <a:ext cx="2628899"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Emotions</a:t>
            </a:r>
          </a:p>
        </p:txBody>
      </p:sp>
      <p:sp>
        <p:nvSpPr>
          <p:cNvPr id="11" name="Rectangle 10"/>
          <p:cNvSpPr/>
          <p:nvPr/>
        </p:nvSpPr>
        <p:spPr>
          <a:xfrm>
            <a:off x="684988" y="5359591"/>
            <a:ext cx="2135336"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Physical</a:t>
            </a:r>
          </a:p>
        </p:txBody>
      </p:sp>
      <p:sp>
        <p:nvSpPr>
          <p:cNvPr id="12" name="Rectangle 11"/>
          <p:cNvSpPr/>
          <p:nvPr/>
        </p:nvSpPr>
        <p:spPr>
          <a:xfrm>
            <a:off x="2895881" y="5372898"/>
            <a:ext cx="2771601"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Not enough time</a:t>
            </a:r>
          </a:p>
        </p:txBody>
      </p:sp>
      <p:sp>
        <p:nvSpPr>
          <p:cNvPr id="13" name="Rectangle 12"/>
          <p:cNvSpPr/>
          <p:nvPr/>
        </p:nvSpPr>
        <p:spPr>
          <a:xfrm>
            <a:off x="5601380" y="3647655"/>
            <a:ext cx="2892627"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Environmental factors</a:t>
            </a:r>
          </a:p>
        </p:txBody>
      </p:sp>
      <p:sp>
        <p:nvSpPr>
          <p:cNvPr id="14" name="Rectangle 13"/>
          <p:cNvSpPr/>
          <p:nvPr/>
        </p:nvSpPr>
        <p:spPr>
          <a:xfrm>
            <a:off x="3279035" y="1928716"/>
            <a:ext cx="5214972"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Poor or negative body language</a:t>
            </a:r>
          </a:p>
        </p:txBody>
      </p:sp>
      <p:sp>
        <p:nvSpPr>
          <p:cNvPr id="15" name="Rectangle 14"/>
          <p:cNvSpPr/>
          <p:nvPr/>
        </p:nvSpPr>
        <p:spPr>
          <a:xfrm>
            <a:off x="3871760" y="2786171"/>
            <a:ext cx="2541039"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Lack of privacy</a:t>
            </a:r>
          </a:p>
        </p:txBody>
      </p:sp>
      <p:sp>
        <p:nvSpPr>
          <p:cNvPr id="16" name="Rectangle 15"/>
          <p:cNvSpPr/>
          <p:nvPr/>
        </p:nvSpPr>
        <p:spPr>
          <a:xfrm>
            <a:off x="3268531" y="3647655"/>
            <a:ext cx="2288781"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Stereotyping</a:t>
            </a:r>
          </a:p>
        </p:txBody>
      </p:sp>
      <p:sp>
        <p:nvSpPr>
          <p:cNvPr id="17" name="Rectangle 16"/>
          <p:cNvSpPr/>
          <p:nvPr/>
        </p:nvSpPr>
        <p:spPr>
          <a:xfrm>
            <a:off x="3385739" y="4502974"/>
            <a:ext cx="2541039"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Sensory impairments</a:t>
            </a:r>
          </a:p>
        </p:txBody>
      </p:sp>
      <p:sp>
        <p:nvSpPr>
          <p:cNvPr id="18" name="Rectangle 17"/>
          <p:cNvSpPr/>
          <p:nvPr/>
        </p:nvSpPr>
        <p:spPr>
          <a:xfrm>
            <a:off x="6469926" y="2793606"/>
            <a:ext cx="2024081"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Culture</a:t>
            </a:r>
          </a:p>
        </p:txBody>
      </p:sp>
      <p:sp>
        <p:nvSpPr>
          <p:cNvPr id="19" name="Rectangle 18"/>
          <p:cNvSpPr/>
          <p:nvPr/>
        </p:nvSpPr>
        <p:spPr>
          <a:xfrm>
            <a:off x="5971145" y="4502974"/>
            <a:ext cx="2522861"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Language</a:t>
            </a:r>
          </a:p>
        </p:txBody>
      </p:sp>
      <p:sp>
        <p:nvSpPr>
          <p:cNvPr id="20" name="Rectangle 19"/>
          <p:cNvSpPr/>
          <p:nvPr/>
        </p:nvSpPr>
        <p:spPr>
          <a:xfrm>
            <a:off x="5711550" y="5372898"/>
            <a:ext cx="2782456"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Substance misuse</a:t>
            </a:r>
          </a:p>
        </p:txBody>
      </p:sp>
    </p:spTree>
    <p:extLst>
      <p:ext uri="{BB962C8B-B14F-4D97-AF65-F5344CB8AC3E}">
        <p14:creationId xmlns:p14="http://schemas.microsoft.com/office/powerpoint/2010/main" val="294276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Checking understanding</a:t>
            </a:r>
          </a:p>
        </p:txBody>
      </p:sp>
      <p:sp>
        <p:nvSpPr>
          <p:cNvPr id="3" name="Content Placeholder 2"/>
          <p:cNvSpPr>
            <a:spLocks noGrp="1"/>
          </p:cNvSpPr>
          <p:nvPr>
            <p:ph idx="1"/>
          </p:nvPr>
        </p:nvSpPr>
        <p:spPr>
          <a:xfrm>
            <a:off x="255324" y="1320673"/>
            <a:ext cx="8622861" cy="4528932"/>
          </a:xfrm>
        </p:spPr>
        <p:txBody>
          <a:bodyPr/>
          <a:lstStyle/>
          <a:p>
            <a:r>
              <a:rPr lang="en-GB" dirty="0"/>
              <a:t>You can check that you have understood what you have been told by summarising the conversation</a:t>
            </a:r>
          </a:p>
          <a:p>
            <a:r>
              <a:rPr lang="en-GB" dirty="0"/>
              <a:t>You can check that the individual has understood what you have said by asking questions.</a:t>
            </a:r>
          </a:p>
          <a:p>
            <a:endParaRPr lang="en-GB" dirty="0"/>
          </a:p>
        </p:txBody>
      </p:sp>
      <p:grpSp>
        <p:nvGrpSpPr>
          <p:cNvPr id="4" name="Group 3"/>
          <p:cNvGrpSpPr/>
          <p:nvPr/>
        </p:nvGrpSpPr>
        <p:grpSpPr>
          <a:xfrm>
            <a:off x="194139" y="3049191"/>
            <a:ext cx="4186475" cy="2341516"/>
            <a:chOff x="194945" y="5019218"/>
            <a:chExt cx="4186475" cy="2341516"/>
          </a:xfrm>
        </p:grpSpPr>
        <p:sp>
          <p:nvSpPr>
            <p:cNvPr id="5" name="Rectangle 4"/>
            <p:cNvSpPr/>
            <p:nvPr/>
          </p:nvSpPr>
          <p:spPr>
            <a:xfrm>
              <a:off x="252353" y="5237414"/>
              <a:ext cx="4129067" cy="21233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45" y="5019218"/>
              <a:ext cx="957771" cy="498289"/>
            </a:xfrm>
            <a:prstGeom prst="rect">
              <a:avLst/>
            </a:prstGeom>
          </p:spPr>
        </p:pic>
        <p:sp>
          <p:nvSpPr>
            <p:cNvPr id="7" name="TextBox 6"/>
            <p:cNvSpPr txBox="1"/>
            <p:nvPr/>
          </p:nvSpPr>
          <p:spPr>
            <a:xfrm>
              <a:off x="409977" y="5645103"/>
              <a:ext cx="3769429" cy="1492716"/>
            </a:xfrm>
            <a:prstGeom prst="rect">
              <a:avLst/>
            </a:prstGeom>
            <a:noFill/>
          </p:spPr>
          <p:txBody>
            <a:bodyPr wrap="square" rtlCol="0">
              <a:spAutoFit/>
            </a:bodyPr>
            <a:lstStyle/>
            <a:p>
              <a:r>
                <a:rPr lang="en-GB" sz="1600" b="1" dirty="0">
                  <a:solidFill>
                    <a:srgbClr val="0066CC"/>
                  </a:solidFill>
                  <a:latin typeface="Arial" panose="020B0604020202020204" pitchFamily="34" charset="0"/>
                  <a:cs typeface="Arial" panose="020B0604020202020204" pitchFamily="34" charset="0"/>
                </a:rPr>
                <a:t>Summarise</a:t>
              </a:r>
            </a:p>
            <a:p>
              <a:r>
                <a:rPr lang="en-GB" sz="1500" dirty="0">
                  <a:latin typeface="Arial" panose="020B0604020202020204" pitchFamily="34" charset="0"/>
                  <a:cs typeface="Arial" panose="020B0604020202020204" pitchFamily="34" charset="0"/>
                </a:rPr>
                <a:t>This means to think about the main points of the conversation or communication and shorten or simplify them in order to repeat them back to the individual. This will help to check your and their understanding. </a:t>
              </a:r>
            </a:p>
          </p:txBody>
        </p:sp>
      </p:gr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7094" t="19257" r="5971" b="31044"/>
          <a:stretch/>
        </p:blipFill>
        <p:spPr>
          <a:xfrm>
            <a:off x="4763385" y="2854264"/>
            <a:ext cx="4114800" cy="3408313"/>
          </a:xfrm>
          <a:prstGeom prst="rect">
            <a:avLst/>
          </a:prstGeom>
        </p:spPr>
      </p:pic>
    </p:spTree>
    <p:extLst>
      <p:ext uri="{BB962C8B-B14F-4D97-AF65-F5344CB8AC3E}">
        <p14:creationId xmlns:p14="http://schemas.microsoft.com/office/powerpoint/2010/main" val="391360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5171</TotalTime>
  <Words>3008</Words>
  <Application>Microsoft Office PowerPoint</Application>
  <PresentationFormat>On-screen Show (4:3)</PresentationFormat>
  <Paragraphs>235</Paragraphs>
  <Slides>15</Slides>
  <Notes>13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15</vt:i4>
      </vt:variant>
    </vt:vector>
  </HeadingPairs>
  <TitlesOfParts>
    <vt:vector size="22" baseType="lpstr">
      <vt:lpstr>Arial</vt:lpstr>
      <vt:lpstr>Calibri</vt:lpstr>
      <vt:lpstr>Wingdings</vt:lpstr>
      <vt:lpstr>3_Custom Design</vt:lpstr>
      <vt:lpstr>5_Office Theme</vt:lpstr>
      <vt:lpstr>6_Office Theme</vt:lpstr>
      <vt:lpstr>7_Office Theme</vt:lpstr>
      <vt:lpstr>PowerPoint Presentation</vt:lpstr>
      <vt:lpstr>Learning outcomes</vt:lpstr>
      <vt:lpstr>The importance of communication</vt:lpstr>
      <vt:lpstr>Types of communication</vt:lpstr>
      <vt:lpstr>Types of communication</vt:lpstr>
      <vt:lpstr>Communication and relationships</vt:lpstr>
      <vt:lpstr>Communication needs and preferences</vt:lpstr>
      <vt:lpstr>Barriers to communication</vt:lpstr>
      <vt:lpstr>Checking understanding</vt:lpstr>
      <vt:lpstr>Information and support</vt:lpstr>
      <vt:lpstr>Confidentiality</vt:lpstr>
      <vt:lpstr>Communication in practice</vt:lpstr>
      <vt:lpstr>Knowledge check</vt:lpstr>
      <vt:lpstr>Knowledge check</vt:lpstr>
      <vt:lpstr>Knowledge check</vt:lpstr>
    </vt:vector>
  </TitlesOfParts>
  <Company>Highfield.co.uk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Craven</dc:creator>
  <cp:lastModifiedBy>Kelly Hyde</cp:lastModifiedBy>
  <cp:revision>541</cp:revision>
  <cp:lastPrinted>2015-04-02T14:54:04Z</cp:lastPrinted>
  <dcterms:created xsi:type="dcterms:W3CDTF">2015-01-20T17:14:44Z</dcterms:created>
  <dcterms:modified xsi:type="dcterms:W3CDTF">2020-12-15T16:34:11Z</dcterms:modified>
</cp:coreProperties>
</file>